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82" r:id="rId5"/>
    <p:sldId id="283" r:id="rId6"/>
    <p:sldId id="284" r:id="rId7"/>
    <p:sldId id="285" r:id="rId8"/>
    <p:sldId id="286" r:id="rId9"/>
    <p:sldId id="275" r:id="rId10"/>
    <p:sldId id="276" r:id="rId11"/>
    <p:sldId id="287" r:id="rId12"/>
    <p:sldId id="288" r:id="rId13"/>
    <p:sldId id="289" r:id="rId14"/>
    <p:sldId id="280" r:id="rId15"/>
    <p:sldId id="281" r:id="rId16"/>
    <p:sldId id="274" r:id="rId17"/>
    <p:sldId id="308" r:id="rId18"/>
    <p:sldId id="290" r:id="rId19"/>
    <p:sldId id="293" r:id="rId20"/>
    <p:sldId id="294" r:id="rId21"/>
    <p:sldId id="295" r:id="rId22"/>
    <p:sldId id="296" r:id="rId23"/>
    <p:sldId id="297" r:id="rId24"/>
    <p:sldId id="307" r:id="rId25"/>
    <p:sldId id="278" r:id="rId26"/>
    <p:sldId id="306" r:id="rId27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14"/>
  </p:normalViewPr>
  <p:slideViewPr>
    <p:cSldViewPr snapToGrid="0" snapToObjects="1">
      <p:cViewPr varScale="1">
        <p:scale>
          <a:sx n="122" d="100"/>
          <a:sy n="122" d="100"/>
        </p:scale>
        <p:origin x="11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F98DD6-13CE-FB4A-96BA-3C4E6C8BBA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D275D7-2B20-C24D-A2EB-1F0D5CE5B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49" y="421718"/>
            <a:ext cx="5719947" cy="2387600"/>
          </a:xfrm>
        </p:spPr>
        <p:txBody>
          <a:bodyPr anchor="b"/>
          <a:lstStyle>
            <a:lvl1pPr algn="l">
              <a:defRPr sz="6000" b="1">
                <a:solidFill>
                  <a:srgbClr val="FF3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C07B5F-FCDF-924D-8265-6CDA94E01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9" y="2901393"/>
            <a:ext cx="5719947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85627-C877-FA49-B0A4-252E6CD80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BA206-CD53-3443-8DCB-C11E9CF1B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E7781-50DB-C04F-BF21-66FDF41A6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1790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C739-D991-9C43-BC8F-B96E7B5C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5FEDA-3C66-5C4C-969F-885266AB8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EEDFB-4610-724B-BDC3-0C4F6BA8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BF0A0-AC1E-B14C-8756-1179E92E0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904F9-B219-964F-A63C-7632EF66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8525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8444-7946-FF49-AAF7-788D948DE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44AC3-5568-554D-BF43-238819D62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169E7-68CB-2549-9F52-DC24E8B57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4D02E-F163-CB4E-9EF7-5D5BCE2CC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356B5-8A46-6B45-98AC-B6610D6CD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6518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0941-8A3D-D44C-87D7-0531C801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5B960-EF28-C648-B8EF-864963A08E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B2F79-D735-304D-B6EC-6BC40DC25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8E063F-3E1F-D942-A844-C486B665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8F964-D4A9-2440-BF19-03245677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C6EAE1-7D72-3C47-AADA-431CEA04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1274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44FC-AF00-F344-AE41-71487CEDF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4DE06-F7C4-2249-BF75-16E4BF66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B0E2C-BFB7-6847-9C73-E96643167C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A76360-9403-B342-9D88-7F8385B777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7806B-852E-304D-9124-9C61965C4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4B2405-B66B-9544-AF6B-060F4F02B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45C35B-CF76-9F4D-BB45-E5030241E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8CAD77-E273-6348-BC77-661C388FC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85174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E88C9-972B-1C44-BEB1-8793008A9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9FA392-5838-8445-A2D6-20D3A6C3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78FD5-9A07-0D47-9915-47FFE5ED0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79515-F096-4A48-B0A1-1C8CC2210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2176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A53BFC-D0B7-AA42-A4E1-36226AC8A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5B62C4-79BB-A443-8B7C-14456C01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B6BDC-68CE-C549-B40F-ED4D9A57E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72051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7835-33E6-E24A-A8E0-D4CEF406A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936BD-7F48-724D-B003-755AA0BE1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00C20-6740-A04F-BD03-E3639195A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551E2-DF42-9D43-9A3A-A8D5A94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A378E-F0D5-254A-94DF-481862F2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C8DAA6-0FEE-A349-B716-E65079DE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48763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58012-384C-B547-8652-51917C646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30A757-E505-8945-8BB0-7D2B3E86D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E1D2E-354E-FA44-88E9-DDB194819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17D33-E964-8842-88BF-09AA051AB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A97A1-F10F-2A42-A234-2B7C9E08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6CBAD6-4E89-AB48-ADBA-9950B08A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44289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DF369-9997-464E-87EF-B98C9C9B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6514A-57C0-0041-9791-15E00B94A2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546E-2926-9447-90F5-93F6DF756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C7C0E-91AA-FA40-AFFA-4CA884E46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5EF4A-38ED-704C-8DA9-6762B46CA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29106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442A91-0201-784E-8F74-40CFCAAB0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27C0C4-F23A-1C43-8E81-067AB7539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FCD79-84F9-0049-B7E4-A855732C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DCD97-8E62-3C4A-A8ED-DB163AE41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CBAE5-2F52-0449-9660-802CC593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11013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4B0E5E-DB30-0A4C-BDBE-F9923A57750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A0543-58CC-FE47-ADAB-0FD49F2CE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595" y="231528"/>
            <a:ext cx="10515600" cy="801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0E674-75B5-2E47-A5F4-5A4B0E6FD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B126-4A43-024C-B5DB-96F1C10A8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F599F-186F-C443-9C4F-48C3E3BCF1A5}" type="datetimeFigureOut">
              <a:rPr lang="en-UA" smtClean="0"/>
              <a:t>04/22/2024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A85AC-CC25-1E4C-9C1C-3F4EB0AD3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14832-4744-AE44-8AA6-3BB37E5B1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DF9E8-1916-1D4B-ACAB-7B67E9532AE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072845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45BAE-1FBA-6047-B630-FA7CA2B12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169" y="1041400"/>
            <a:ext cx="6494584" cy="2387600"/>
          </a:xfrm>
        </p:spPr>
        <p:txBody>
          <a:bodyPr>
            <a:normAutofit/>
          </a:bodyPr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ФИЗИЧЕСКИЙ КВИЗ</a:t>
            </a:r>
            <a:endParaRPr lang="en-UA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CB6F2-B1D1-DF40-A1B6-57AFBB5934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168" y="4319987"/>
            <a:ext cx="6650893" cy="2538013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ЛАБИРИНТАХ НАУКИ»</a:t>
            </a:r>
            <a:endParaRPr lang="en-UA" sz="6000" b="1" dirty="0">
              <a:solidFill>
                <a:srgbClr val="FF3E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30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DC63A-0FCF-4A25-94F2-E0362BB13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292" y="511997"/>
            <a:ext cx="4681416" cy="80162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DDAC5D3-6FAD-47E1-915F-0D140CA76C77}"/>
              </a:ext>
            </a:extLst>
          </p:cNvPr>
          <p:cNvSpPr/>
          <p:nvPr/>
        </p:nvSpPr>
        <p:spPr>
          <a:xfrm>
            <a:off x="1449753" y="1658730"/>
            <a:ext cx="9292493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endParaRPr lang="ru-RU" sz="2800" kern="0" dirty="0">
              <a:solidFill>
                <a:prstClr val="black"/>
              </a:solidFill>
              <a:latin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</a:pPr>
            <a:r>
              <a:rPr lang="ru-RU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и закон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Раунд 2 – Где логика?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Раунд 3 – </a:t>
            </a:r>
            <a:r>
              <a:rPr lang="ru-RU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 Черный ящик!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Раунд 4 – </a:t>
            </a:r>
            <a:r>
              <a:rPr lang="ru-RU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Ученые-физики на купюрах мира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Раунд 5 – </a:t>
            </a:r>
            <a:r>
              <a:rPr lang="ru-RU" sz="3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Лабиринт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593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7C473C-1ACF-48F5-BF41-FA4494BFF1B9}"/>
              </a:ext>
            </a:extLst>
          </p:cNvPr>
          <p:cNvSpPr/>
          <p:nvPr/>
        </p:nvSpPr>
        <p:spPr>
          <a:xfrm>
            <a:off x="1435107" y="582433"/>
            <a:ext cx="93217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0" normalizeH="0" baseline="0" noProof="0" dirty="0">
                <a:ln>
                  <a:noFill/>
                </a:ln>
                <a:solidFill>
                  <a:srgbClr val="FF3E69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Раунд 1 – </a:t>
            </a:r>
            <a:r>
              <a:rPr lang="ru-RU" sz="6000" b="1" kern="0" dirty="0">
                <a:solidFill>
                  <a:srgbClr val="FF3E6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Человек и закон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FF3E69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BD1002-26F8-4ECB-A919-4C10D01B033A}"/>
              </a:ext>
            </a:extLst>
          </p:cNvPr>
          <p:cNvSpPr/>
          <p:nvPr/>
        </p:nvSpPr>
        <p:spPr>
          <a:xfrm>
            <a:off x="2895598" y="1731768"/>
            <a:ext cx="6400801" cy="432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>
              <a:spcBef>
                <a:spcPct val="20000"/>
              </a:spcBef>
            </a:pPr>
            <a:r>
              <a:rPr lang="ru-RU" sz="32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Правила первого раунда:</a:t>
            </a:r>
          </a:p>
          <a:p>
            <a:pPr lvl="0" indent="177800" algn="just">
              <a:spcBef>
                <a:spcPct val="20000"/>
              </a:spcBef>
              <a:buFont typeface="+mj-lt"/>
              <a:buAutoNum type="arabicPeriod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Раунд состоит из 5 вопросов.</a:t>
            </a:r>
          </a:p>
          <a:p>
            <a:pPr lvl="0" indent="177800" algn="just">
              <a:spcBef>
                <a:spcPct val="20000"/>
              </a:spcBef>
              <a:buFont typeface="+mj-lt"/>
              <a:buAutoNum type="arabicPeriod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Правильный ответ принесет 1 балл команде.</a:t>
            </a:r>
          </a:p>
          <a:p>
            <a:pPr lvl="0" indent="177800" algn="just">
              <a:spcBef>
                <a:spcPct val="20000"/>
              </a:spcBef>
              <a:buFont typeface="+mj-lt"/>
              <a:buAutoNum type="arabicPeriod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</a:rPr>
              <a:t>Перед вами будет краткое описание  ученого и его открытий. Вы должны написать как зовут ученого в бланке.</a:t>
            </a:r>
          </a:p>
        </p:txBody>
      </p:sp>
    </p:spTree>
    <p:extLst>
      <p:ext uri="{BB962C8B-B14F-4D97-AF65-F5344CB8AC3E}">
        <p14:creationId xmlns:p14="http://schemas.microsoft.com/office/powerpoint/2010/main" val="327537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9398" y="116632"/>
            <a:ext cx="8229600" cy="2074242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Немецкий физик-теоретик, получил Нобелевскую премию в области физики. Как зовут ученого?</a:t>
            </a:r>
          </a:p>
        </p:txBody>
      </p:sp>
      <p:pic>
        <p:nvPicPr>
          <p:cNvPr id="3074" name="Picture 2" descr="https://www.istmira.com/uploads/posts/2020-10/1603892574_albert-einstein-2-by-yousuf-kars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0215" y="1980585"/>
            <a:ext cx="3511569" cy="4810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1919536" y="265886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7" name="Овал 6"/>
          <p:cNvSpPr/>
          <p:nvPr/>
        </p:nvSpPr>
        <p:spPr>
          <a:xfrm>
            <a:off x="1919536" y="373898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8" name="Овал 7"/>
          <p:cNvSpPr/>
          <p:nvPr/>
        </p:nvSpPr>
        <p:spPr>
          <a:xfrm>
            <a:off x="1919536" y="474709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9" name="Овал 8"/>
          <p:cNvSpPr/>
          <p:nvPr/>
        </p:nvSpPr>
        <p:spPr>
          <a:xfrm>
            <a:off x="1919536" y="561118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7053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2146250"/>
          </a:xfrm>
        </p:spPr>
        <p:txBody>
          <a:bodyPr>
            <a:noAutofit/>
          </a:bodyPr>
          <a:lstStyle/>
          <a:p>
            <a:pPr lvl="0" algn="just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Математик, физик, астроном, механик. Сформулировал закон о всемирном тяготении, автор трех законов механики. Как зовут этого ученого?</a:t>
            </a:r>
          </a:p>
        </p:txBody>
      </p:sp>
      <p:pic>
        <p:nvPicPr>
          <p:cNvPr id="5" name="Рисунок 4" descr="ÐÐ°ÑÑÐ¸Ð½ÐºÐ¸ Ð¿Ð¾ Ð·Ð°Ð¿ÑÐ¾ÑÑ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4550" y="2420888"/>
            <a:ext cx="338437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1915579" y="270892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6" name="Овал 5"/>
          <p:cNvSpPr/>
          <p:nvPr/>
        </p:nvSpPr>
        <p:spPr>
          <a:xfrm>
            <a:off x="1915579" y="378904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7" name="Овал 6"/>
          <p:cNvSpPr/>
          <p:nvPr/>
        </p:nvSpPr>
        <p:spPr>
          <a:xfrm>
            <a:off x="1915579" y="479715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8" name="Овал 7"/>
          <p:cNvSpPr/>
          <p:nvPr/>
        </p:nvSpPr>
        <p:spPr>
          <a:xfrm>
            <a:off x="1915579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8140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5644" y="281633"/>
            <a:ext cx="8229600" cy="2146250"/>
          </a:xfrm>
        </p:spPr>
        <p:txBody>
          <a:bodyPr>
            <a:noAutofit/>
          </a:bodyPr>
          <a:lstStyle/>
          <a:p>
            <a:pPr lvl="0" algn="just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 профессии пивовар, исследовал  законы выделения теплоты электрическим током. В честь него названа единица измерения энергии.</a:t>
            </a:r>
            <a:b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915579" y="270892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6" name="Овал 5"/>
          <p:cNvSpPr/>
          <p:nvPr/>
        </p:nvSpPr>
        <p:spPr>
          <a:xfrm>
            <a:off x="1915579" y="378904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7" name="Овал 6"/>
          <p:cNvSpPr/>
          <p:nvPr/>
        </p:nvSpPr>
        <p:spPr>
          <a:xfrm>
            <a:off x="1915579" y="479715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8" name="Овал 7"/>
          <p:cNvSpPr/>
          <p:nvPr/>
        </p:nvSpPr>
        <p:spPr>
          <a:xfrm>
            <a:off x="1915579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09916E-ACC8-4571-AB87-50A6B9448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720" y="2154931"/>
            <a:ext cx="3755447" cy="419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3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068" y="313174"/>
            <a:ext cx="8781864" cy="2146250"/>
          </a:xfrm>
        </p:spPr>
        <p:txBody>
          <a:bodyPr>
            <a:noAutofit/>
          </a:bodyPr>
          <a:lstStyle/>
          <a:p>
            <a:pPr lvl="0" algn="just"/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Это один из первых ученых. Круг его интересов  огромен: математика, механика, оптика, астрономия. По легенде, ему принадлежит возглас: «Эврика!», прозвучавший в след за его открытием!</a:t>
            </a:r>
            <a:b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915579" y="270892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6" name="Овал 5"/>
          <p:cNvSpPr/>
          <p:nvPr/>
        </p:nvSpPr>
        <p:spPr>
          <a:xfrm>
            <a:off x="1915579" y="378904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7" name="Овал 6"/>
          <p:cNvSpPr/>
          <p:nvPr/>
        </p:nvSpPr>
        <p:spPr>
          <a:xfrm>
            <a:off x="1915579" y="479715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8" name="Овал 7"/>
          <p:cNvSpPr/>
          <p:nvPr/>
        </p:nvSpPr>
        <p:spPr>
          <a:xfrm>
            <a:off x="1915579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6715040-BCAC-4680-A70E-C9AF79F73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847" y="2459424"/>
            <a:ext cx="2984306" cy="42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0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5068" y="267643"/>
            <a:ext cx="8781864" cy="2146250"/>
          </a:xfrm>
        </p:spPr>
        <p:txBody>
          <a:bodyPr>
            <a:noAutofit/>
          </a:bodyPr>
          <a:lstStyle/>
          <a:p>
            <a:pPr lvl="0" algn="just"/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.Английский физик-теоретик, писатель,  автор космологической теории, которая объединила общую теорию относительности и квантовую механику. Как зовут этого ученого?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915579" y="270892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6" name="Овал 5"/>
          <p:cNvSpPr/>
          <p:nvPr/>
        </p:nvSpPr>
        <p:spPr>
          <a:xfrm>
            <a:off x="1915579" y="378904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7" name="Овал 6"/>
          <p:cNvSpPr/>
          <p:nvPr/>
        </p:nvSpPr>
        <p:spPr>
          <a:xfrm>
            <a:off x="1915579" y="479715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8" name="Овал 7"/>
          <p:cNvSpPr/>
          <p:nvPr/>
        </p:nvSpPr>
        <p:spPr>
          <a:xfrm>
            <a:off x="1915579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pic>
        <p:nvPicPr>
          <p:cNvPr id="9" name="Picture 2" descr="https://i.pinimg.com/originals/3a/90/28/3a902828fad7d328aceeb9770f147ec5.jpg">
            <a:extLst>
              <a:ext uri="{FF2B5EF4-FFF2-40B4-BE49-F238E27FC236}">
                <a16:creationId xmlns:a16="http://schemas.microsoft.com/office/drawing/2014/main" id="{82E473A2-781F-4E59-8794-E54FEFCCB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1445" y="2595984"/>
            <a:ext cx="4169109" cy="393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68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4615" y="505067"/>
            <a:ext cx="6604241" cy="80162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1 раунда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64547" y="2123954"/>
            <a:ext cx="6262905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Альберт Эйнштейн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Исаак Ньютон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Джеймс Прескотт Джоуль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Архимед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Стивен Хоккинг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346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97063" y="401355"/>
            <a:ext cx="13586121" cy="80162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 2 – Где логика?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28750" y="1832723"/>
            <a:ext cx="7334497" cy="4525963"/>
          </a:xfrm>
        </p:spPr>
        <p:txBody>
          <a:bodyPr>
            <a:normAutofit/>
          </a:bodyPr>
          <a:lstStyle/>
          <a:p>
            <a:pPr marL="0" indent="266700" algn="ctr">
              <a:buNone/>
            </a:pP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второго раунда:</a:t>
            </a:r>
          </a:p>
          <a:p>
            <a:pPr marL="0" indent="266700" algn="just">
              <a:buFont typeface="+mj-lt"/>
              <a:buAutoNum type="arabicPeriod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 состоит из 5 вопросов.</a:t>
            </a:r>
          </a:p>
          <a:p>
            <a:pPr marL="0" indent="266700" algn="just">
              <a:buFont typeface="+mj-lt"/>
              <a:buAutoNum type="arabicPeriod"/>
            </a:pPr>
            <a:r>
              <a:rPr lang="ru-RU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принесет 2 балла команде.</a:t>
            </a:r>
            <a:endParaRPr lang="ru-R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6700" algn="just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угадать зашифрованные термины глядя на картинки, на первый взгляд не связанные между собой</a:t>
            </a:r>
            <a:endParaRPr lang="ru-RU" sz="3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264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18111" y="312739"/>
            <a:ext cx="5525959" cy="80162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термин зашифрован?</a:t>
            </a:r>
          </a:p>
        </p:txBody>
      </p:sp>
      <p:pic>
        <p:nvPicPr>
          <p:cNvPr id="5122" name="Picture 2" descr="https://mamaplus.md/sites/default/files/mplus_migrate/6364/55a8da7593131_55a8da759317c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9007" y="1602234"/>
            <a:ext cx="3971591" cy="248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helloparfum.ru/images/detailed/3/519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672" y="1543160"/>
            <a:ext cx="2370628" cy="250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6" descr="https://microbiologu.ru/wp-content/uploads/2017/04/konser02.jpeg"/>
          <p:cNvSpPr>
            <a:spLocks noChangeAspect="1" noChangeArrowheads="1"/>
          </p:cNvSpPr>
          <p:nvPr/>
        </p:nvSpPr>
        <p:spPr bwMode="auto">
          <a:xfrm>
            <a:off x="1679576" y="-136525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8" descr="https://microbiologu.ru/wp-content/uploads/2017/04/konser02.jpeg"/>
          <p:cNvSpPr>
            <a:spLocks noChangeAspect="1" noChangeArrowheads="1"/>
          </p:cNvSpPr>
          <p:nvPr/>
        </p:nvSpPr>
        <p:spPr bwMode="auto">
          <a:xfrm>
            <a:off x="1831976" y="15876"/>
            <a:ext cx="296863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https://avatars.mds.yandex.net/get-mpic/5376414/img_id1900558902909194162.jpeg/ori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931" y="4246733"/>
            <a:ext cx="3910138" cy="245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1956720" y="179846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</a:t>
            </a:r>
          </a:p>
        </p:txBody>
      </p:sp>
      <p:sp>
        <p:nvSpPr>
          <p:cNvPr id="20" name="Овал 19"/>
          <p:cNvSpPr/>
          <p:nvPr/>
        </p:nvSpPr>
        <p:spPr>
          <a:xfrm>
            <a:off x="1956720" y="28785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21" name="Овал 20"/>
          <p:cNvSpPr/>
          <p:nvPr/>
        </p:nvSpPr>
        <p:spPr>
          <a:xfrm>
            <a:off x="1956720" y="388669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22" name="Овал 21"/>
          <p:cNvSpPr/>
          <p:nvPr/>
        </p:nvSpPr>
        <p:spPr>
          <a:xfrm>
            <a:off x="1956720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23" name="Овал 22"/>
          <p:cNvSpPr/>
          <p:nvPr/>
        </p:nvSpPr>
        <p:spPr>
          <a:xfrm>
            <a:off x="1956720" y="475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288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7730" y="489435"/>
            <a:ext cx="5400913" cy="80162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термин зашифрован?</a:t>
            </a:r>
          </a:p>
        </p:txBody>
      </p:sp>
      <p:pic>
        <p:nvPicPr>
          <p:cNvPr id="4" name="Picture 16" descr="https://images.unian.net/photos/2017_08/1502567107-7202-yuliya-levchenko-zavoevala-serebro-chm-po-legkoy-atletik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1625" y="1492255"/>
            <a:ext cx="3373438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7881" y="1460506"/>
            <a:ext cx="3706813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644" y="3946112"/>
            <a:ext cx="4160837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956720" y="179846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</a:t>
            </a:r>
          </a:p>
        </p:txBody>
      </p:sp>
      <p:sp>
        <p:nvSpPr>
          <p:cNvPr id="8" name="Овал 7"/>
          <p:cNvSpPr/>
          <p:nvPr/>
        </p:nvSpPr>
        <p:spPr>
          <a:xfrm>
            <a:off x="1956720" y="28785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9" name="Овал 8"/>
          <p:cNvSpPr/>
          <p:nvPr/>
        </p:nvSpPr>
        <p:spPr>
          <a:xfrm>
            <a:off x="1956720" y="388669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0" name="Овал 9"/>
          <p:cNvSpPr/>
          <p:nvPr/>
        </p:nvSpPr>
        <p:spPr>
          <a:xfrm>
            <a:off x="1956720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956720" y="475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163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s://divo.site/wp-content/uploads/2020/02/Honeycomb_stingray_4-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3597" y="1151601"/>
            <a:ext cx="3959225" cy="313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0836" y="231528"/>
            <a:ext cx="5510328" cy="80162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термин зашифрован?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584" y="3190453"/>
            <a:ext cx="2894013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0602" y="4290088"/>
            <a:ext cx="2553022" cy="251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847528" y="179846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</a:t>
            </a:r>
          </a:p>
        </p:txBody>
      </p:sp>
      <p:sp>
        <p:nvSpPr>
          <p:cNvPr id="8" name="Овал 7"/>
          <p:cNvSpPr/>
          <p:nvPr/>
        </p:nvSpPr>
        <p:spPr>
          <a:xfrm>
            <a:off x="1847528" y="28785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9" name="Овал 8"/>
          <p:cNvSpPr/>
          <p:nvPr/>
        </p:nvSpPr>
        <p:spPr>
          <a:xfrm>
            <a:off x="1847528" y="388669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0" name="Овал 9"/>
          <p:cNvSpPr/>
          <p:nvPr/>
        </p:nvSpPr>
        <p:spPr>
          <a:xfrm>
            <a:off x="1847528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847528" y="475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317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574" y="321173"/>
            <a:ext cx="5064851" cy="80162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термин зашифрован?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6957" y="1376335"/>
            <a:ext cx="368617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2481" y="1355697"/>
            <a:ext cx="3671888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9557" y="3863975"/>
            <a:ext cx="386715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775520" y="179846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</a:t>
            </a:r>
          </a:p>
        </p:txBody>
      </p:sp>
      <p:sp>
        <p:nvSpPr>
          <p:cNvPr id="8" name="Овал 7"/>
          <p:cNvSpPr/>
          <p:nvPr/>
        </p:nvSpPr>
        <p:spPr>
          <a:xfrm>
            <a:off x="1775520" y="28785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9" name="Овал 8"/>
          <p:cNvSpPr/>
          <p:nvPr/>
        </p:nvSpPr>
        <p:spPr>
          <a:xfrm>
            <a:off x="1775520" y="388669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0" name="Овал 9"/>
          <p:cNvSpPr/>
          <p:nvPr/>
        </p:nvSpPr>
        <p:spPr>
          <a:xfrm>
            <a:off x="1775520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775520" y="475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932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5931" y="237775"/>
            <a:ext cx="5486882" cy="801626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термин зашифрован?</a:t>
            </a:r>
          </a:p>
        </p:txBody>
      </p:sp>
      <p:pic>
        <p:nvPicPr>
          <p:cNvPr id="4" name="Picture 13" descr="https://toccata.ru/upload/iblock/ac4/stfkempvj8qd0zy3pda64swx6zukq2yh/barometr_nastennyy_sprei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1990" y="1202407"/>
            <a:ext cx="26146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5" descr="https://medvoblago.ru/wp-content/uploads/2020/01/scale_1200-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5565" y="1202407"/>
            <a:ext cx="3695948" cy="239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1091" y="3893531"/>
            <a:ext cx="4032448" cy="26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/>
          <p:cNvSpPr/>
          <p:nvPr/>
        </p:nvSpPr>
        <p:spPr>
          <a:xfrm>
            <a:off x="1956720" y="179846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20</a:t>
            </a:r>
          </a:p>
        </p:txBody>
      </p:sp>
      <p:sp>
        <p:nvSpPr>
          <p:cNvPr id="8" name="Овал 7"/>
          <p:cNvSpPr/>
          <p:nvPr/>
        </p:nvSpPr>
        <p:spPr>
          <a:xfrm>
            <a:off x="1956720" y="28785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9" name="Овал 8"/>
          <p:cNvSpPr/>
          <p:nvPr/>
        </p:nvSpPr>
        <p:spPr>
          <a:xfrm>
            <a:off x="1956720" y="388669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0" name="Овал 9"/>
          <p:cNvSpPr/>
          <p:nvPr/>
        </p:nvSpPr>
        <p:spPr>
          <a:xfrm>
            <a:off x="1956720" y="56612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  <p:sp>
        <p:nvSpPr>
          <p:cNvPr id="11" name="Овал 10"/>
          <p:cNvSpPr/>
          <p:nvPr/>
        </p:nvSpPr>
        <p:spPr>
          <a:xfrm>
            <a:off x="1956720" y="475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3876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6272" y="231528"/>
            <a:ext cx="10515600" cy="801626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2 раунда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362636" y="1787776"/>
            <a:ext cx="4762872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Невесомость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тока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Световой луч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76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s-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2595538" y="642918"/>
            <a:ext cx="6786610" cy="54292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5623" y="714356"/>
            <a:ext cx="8545929" cy="55399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66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</a:p>
          <a:p>
            <a:pPr algn="ctr"/>
            <a:r>
              <a:rPr lang="ru-RU" sz="96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Черный ящик!</a:t>
            </a:r>
          </a:p>
          <a:p>
            <a:pPr algn="ctr"/>
            <a:endParaRPr lang="ru-RU" sz="96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7217" y="418124"/>
            <a:ext cx="6717564" cy="1695939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 4 – Ученые на купюрах мира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17198" y="2397377"/>
            <a:ext cx="6957603" cy="3870561"/>
          </a:xfrm>
        </p:spPr>
        <p:txBody>
          <a:bodyPr>
            <a:normAutofit/>
          </a:bodyPr>
          <a:lstStyle/>
          <a:p>
            <a:pPr marL="0" indent="266700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третьего раунда:</a:t>
            </a:r>
          </a:p>
          <a:p>
            <a:pPr marL="0" indent="266700">
              <a:buFont typeface="+mj-lt"/>
              <a:buAutoNum type="arabicPeriod"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Раунд состоит из 5 вопросов.</a:t>
            </a:r>
          </a:p>
          <a:p>
            <a:pPr marL="0" indent="266700">
              <a:buFont typeface="+mj-lt"/>
              <a:buAutoNum type="arabicPeriod"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каждый вопрос 15 секунд.</a:t>
            </a:r>
          </a:p>
          <a:p>
            <a:pPr marL="0" indent="266700">
              <a:buFont typeface="+mj-lt"/>
              <a:buAutoNum type="arabicPeriod"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 принесет 2 бала команде.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266700">
              <a:buFont typeface="+mj-lt"/>
              <a:buAutoNum type="arabicPeriod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выбрать правильное утверждение из возможных вариантов</a:t>
            </a:r>
          </a:p>
        </p:txBody>
      </p:sp>
    </p:spTree>
    <p:extLst>
      <p:ext uri="{BB962C8B-B14F-4D97-AF65-F5344CB8AC3E}">
        <p14:creationId xmlns:p14="http://schemas.microsoft.com/office/powerpoint/2010/main" val="3852458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изображен на лицевой стороне?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86458" y="1639342"/>
            <a:ext cx="465910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датских крон 1999 г. 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9696" y="926781"/>
            <a:ext cx="5286612" cy="4160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89695" y="5157192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А. Нильс Бор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89695" y="6000515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B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Андре Ампер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68008" y="5157192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С. Макс Планк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10425" y="5949280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D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Джозеф-Джон Томсон</a:t>
            </a:r>
          </a:p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524000" y="227711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24000" y="335723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2" name="Овал 11"/>
          <p:cNvSpPr/>
          <p:nvPr/>
        </p:nvSpPr>
        <p:spPr>
          <a:xfrm>
            <a:off x="1524000" y="436535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3" name="Овал 12"/>
          <p:cNvSpPr/>
          <p:nvPr/>
        </p:nvSpPr>
        <p:spPr>
          <a:xfrm>
            <a:off x="1524000" y="5229446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3867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изображен на лицевой стороне?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572" y="1575954"/>
            <a:ext cx="481989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 лир, Италия, 1973, 1976.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47505" y="5363342"/>
            <a:ext cx="3340800" cy="50405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А. Исаак Ньютон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39616" y="6093031"/>
            <a:ext cx="3340800" cy="50405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B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Михаил Ломоносов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0036" y="5381597"/>
            <a:ext cx="33400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С. Майкл Фарадей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09175" y="6093032"/>
            <a:ext cx="3339998" cy="504055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D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</a:t>
            </a:r>
            <a:r>
              <a:rPr lang="en-US" dirty="0">
                <a:solidFill>
                  <a:sysClr val="windowText" lastClr="000000"/>
                </a:solidFill>
                <a:latin typeface="Verdana"/>
              </a:rPr>
              <a:t> 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Галилео Галилей</a:t>
            </a:r>
          </a:p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5027" y="1575954"/>
            <a:ext cx="3421254" cy="1670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 descr="2000 Лир 197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6158" y="3168511"/>
            <a:ext cx="4561319" cy="211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/>
          <p:cNvSpPr/>
          <p:nvPr/>
        </p:nvSpPr>
        <p:spPr>
          <a:xfrm>
            <a:off x="1555554" y="250699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14" name="Овал 13"/>
          <p:cNvSpPr/>
          <p:nvPr/>
        </p:nvSpPr>
        <p:spPr>
          <a:xfrm>
            <a:off x="1555554" y="358711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5" name="Овал 14"/>
          <p:cNvSpPr/>
          <p:nvPr/>
        </p:nvSpPr>
        <p:spPr>
          <a:xfrm>
            <a:off x="1555554" y="459523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6" name="Овал 15"/>
          <p:cNvSpPr/>
          <p:nvPr/>
        </p:nvSpPr>
        <p:spPr>
          <a:xfrm>
            <a:off x="1555554" y="5459326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5931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изображен на лицевой стороне?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92967" y="1484785"/>
            <a:ext cx="59122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югославских динаров 2000 г. 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3538" y="894830"/>
            <a:ext cx="4884616" cy="427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95600" y="5229200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А. Нильс Бор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95600" y="6021288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B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Майкл Фарадей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10798" y="5211949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С. Никола Тесла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0798" y="6021288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D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</a:t>
            </a:r>
            <a:r>
              <a:rPr lang="en-US" dirty="0">
                <a:solidFill>
                  <a:sysClr val="windowText" lastClr="000000"/>
                </a:solidFill>
                <a:latin typeface="Verdana"/>
              </a:rPr>
              <a:t> 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Михаил Ломоносов</a:t>
            </a:r>
          </a:p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524000" y="2924944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24000" y="4005064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2" name="Овал 11"/>
          <p:cNvSpPr/>
          <p:nvPr/>
        </p:nvSpPr>
        <p:spPr>
          <a:xfrm>
            <a:off x="1524000" y="5013176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3" name="Овал 12"/>
          <p:cNvSpPr/>
          <p:nvPr/>
        </p:nvSpPr>
        <p:spPr>
          <a:xfrm>
            <a:off x="1524000" y="5877272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78239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изображен на лицевой стороне?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32135" y="1412777"/>
            <a:ext cx="4435865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французских франков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1994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47439" y="5205931"/>
            <a:ext cx="3772848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А. Николь </a:t>
            </a:r>
            <a:r>
              <a:rPr lang="ru-RU" sz="1600" dirty="0" err="1">
                <a:solidFill>
                  <a:sysClr val="windowText" lastClr="000000"/>
                </a:solidFill>
                <a:latin typeface="Times New Roman (Основной текст)"/>
              </a:rPr>
              <a:t>Лепот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 и Жан </a:t>
            </a:r>
            <a:r>
              <a:rPr lang="ru-RU" sz="1600" dirty="0" err="1">
                <a:solidFill>
                  <a:sysClr val="windowText" lastClr="000000"/>
                </a:solidFill>
                <a:latin typeface="Times New Roman (Основной текст)"/>
              </a:rPr>
              <a:t>Андрэ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 </a:t>
            </a:r>
            <a:r>
              <a:rPr lang="ru-RU" sz="1600" dirty="0" err="1">
                <a:solidFill>
                  <a:sysClr val="windowText" lastClr="000000"/>
                </a:solidFill>
                <a:latin typeface="Times New Roman (Основной текст)"/>
              </a:rPr>
              <a:t>Лепот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19819" y="5868800"/>
            <a:ext cx="3772848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Times New Roman (Основной текст)"/>
              </a:rPr>
              <a:t>B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. Александр и Евгения Поповы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68864" y="5868800"/>
            <a:ext cx="3672408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Times New Roman (Основной текст)"/>
              </a:rPr>
              <a:t>D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.</a:t>
            </a:r>
            <a:r>
              <a:rPr lang="en-US" sz="1600" dirty="0">
                <a:solidFill>
                  <a:sysClr val="windowText" lastClr="000000"/>
                </a:solidFill>
                <a:latin typeface="Times New Roman (Основной текст)"/>
              </a:rPr>
              <a:t> </a:t>
            </a:r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Пьер и Мария Кюри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56040" y="5205931"/>
            <a:ext cx="3672408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1600" dirty="0">
                <a:solidFill>
                  <a:sysClr val="windowText" lastClr="000000"/>
                </a:solidFill>
                <a:latin typeface="Times New Roman (Основной текст)"/>
              </a:rPr>
              <a:t>С. Софья и Владимир Ковалевские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8600" y="1192023"/>
            <a:ext cx="3201582" cy="167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 descr="500 французских франков 1994 г.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4205" y="3029129"/>
            <a:ext cx="4121641" cy="215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/>
          <p:cNvSpPr/>
          <p:nvPr/>
        </p:nvSpPr>
        <p:spPr>
          <a:xfrm>
            <a:off x="1523492" y="273905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14" name="Овал 13"/>
          <p:cNvSpPr/>
          <p:nvPr/>
        </p:nvSpPr>
        <p:spPr>
          <a:xfrm>
            <a:off x="1523492" y="3819173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5" name="Овал 14"/>
          <p:cNvSpPr/>
          <p:nvPr/>
        </p:nvSpPr>
        <p:spPr>
          <a:xfrm>
            <a:off x="1523492" y="4827285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6" name="Овал 15"/>
          <p:cNvSpPr/>
          <p:nvPr/>
        </p:nvSpPr>
        <p:spPr>
          <a:xfrm>
            <a:off x="1523492" y="5691381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6903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изображен на лицевой стороне?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966846" y="1611502"/>
            <a:ext cx="4990692" cy="14990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10 000 итальянских лир 1984 г. 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600" y="1018883"/>
            <a:ext cx="4657970" cy="432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95600" y="5373216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А. Алессандро Вольта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95600" y="6065265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B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Анри Ампер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12024" y="5373216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/>
              </a:rPr>
              <a:t>С. Макс Планк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12024" y="6065265"/>
            <a:ext cx="3340800" cy="5040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  <a:p>
            <a:pPr algn="ctr">
              <a:defRPr/>
            </a:pPr>
            <a:r>
              <a:rPr lang="en-US" dirty="0">
                <a:solidFill>
                  <a:sysClr val="windowText" lastClr="000000"/>
                </a:solidFill>
                <a:latin typeface="Verdana"/>
              </a:rPr>
              <a:t>D</a:t>
            </a:r>
            <a:r>
              <a:rPr lang="ru-RU" dirty="0">
                <a:solidFill>
                  <a:sysClr val="windowText" lastClr="000000"/>
                </a:solidFill>
                <a:latin typeface="Verdana"/>
              </a:rPr>
              <a:t>. Георг Ом</a:t>
            </a:r>
          </a:p>
          <a:p>
            <a:pPr algn="ctr">
              <a:defRPr/>
            </a:pPr>
            <a:endParaRPr lang="ru-RU" dirty="0">
              <a:solidFill>
                <a:sysClr val="windowText" lastClr="000000"/>
              </a:solidFill>
              <a:latin typeface="Verdana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524000" y="2910916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15</a:t>
            </a:r>
          </a:p>
        </p:txBody>
      </p:sp>
      <p:sp>
        <p:nvSpPr>
          <p:cNvPr id="11" name="Овал 10"/>
          <p:cNvSpPr/>
          <p:nvPr/>
        </p:nvSpPr>
        <p:spPr>
          <a:xfrm>
            <a:off x="1524000" y="3991036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10</a:t>
            </a:r>
          </a:p>
        </p:txBody>
      </p:sp>
      <p:sp>
        <p:nvSpPr>
          <p:cNvPr id="12" name="Овал 11"/>
          <p:cNvSpPr/>
          <p:nvPr/>
        </p:nvSpPr>
        <p:spPr>
          <a:xfrm>
            <a:off x="1524000" y="4999148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3" name="Овал 12"/>
          <p:cNvSpPr/>
          <p:nvPr/>
        </p:nvSpPr>
        <p:spPr>
          <a:xfrm>
            <a:off x="1524000" y="5863244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4204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6272" y="231528"/>
            <a:ext cx="10515600" cy="801626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4 раунда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03821" y="1693991"/>
            <a:ext cx="6680502" cy="4525963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Бор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–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Галилей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-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Тесла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–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Мария и Пьер Кюри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-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Вольта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509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57703.jpg"/>
          <p:cNvPicPr>
            <a:picLocks noChangeAspect="1"/>
          </p:cNvPicPr>
          <p:nvPr/>
        </p:nvPicPr>
        <p:blipFill>
          <a:blip r:embed="rId2" cstate="print"/>
          <a:srcRect l="11024" t="13467" r="6570" b="7020"/>
          <a:stretch>
            <a:fillRect/>
          </a:stretch>
        </p:blipFill>
        <p:spPr>
          <a:xfrm>
            <a:off x="1820984" y="445476"/>
            <a:ext cx="8550032" cy="64125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66910" y="714356"/>
            <a:ext cx="77633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66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8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КОНКУРС</a:t>
            </a:r>
          </a:p>
          <a:p>
            <a:pPr algn="ctr"/>
            <a:endParaRPr lang="ru-RU" sz="88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8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«ЛАБИРИНТ»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49061" y="420383"/>
            <a:ext cx="6693877" cy="80162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solidFill>
                  <a:srgbClr val="FF3E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Подведем итоги</a:t>
            </a:r>
          </a:p>
        </p:txBody>
      </p:sp>
      <p:pic>
        <p:nvPicPr>
          <p:cNvPr id="3" name="Рисунок 2" descr="665710.png">
            <a:extLst>
              <a:ext uri="{FF2B5EF4-FFF2-40B4-BE49-F238E27FC236}">
                <a16:creationId xmlns:a16="http://schemas.microsoft.com/office/drawing/2014/main" id="{93CE0F53-556F-4065-B758-BC49D6BDD23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4839" y="1798607"/>
            <a:ext cx="6082322" cy="435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7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2064"/>
      </a:accent1>
      <a:accent2>
        <a:srgbClr val="FD3E68"/>
      </a:accent2>
      <a:accent3>
        <a:srgbClr val="A5A5A5"/>
      </a:accent3>
      <a:accent4>
        <a:srgbClr val="FFC000"/>
      </a:accent4>
      <a:accent5>
        <a:srgbClr val="03CDBD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576</Words>
  <Application>Microsoft Office PowerPoint</Application>
  <PresentationFormat>Широкоэкранный</PresentationFormat>
  <Paragraphs>160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Times New Roman (Основной текст)</vt:lpstr>
      <vt:lpstr>Verdana</vt:lpstr>
      <vt:lpstr>Office Theme</vt:lpstr>
      <vt:lpstr>ФИЗИЧЕСКИЙ КВИЗ</vt:lpstr>
      <vt:lpstr>РАУНДЫ</vt:lpstr>
      <vt:lpstr>Презентация PowerPoint</vt:lpstr>
      <vt:lpstr>1. Немецкий физик-теоретик, получил Нобелевскую премию в области физики. Как зовут ученого?</vt:lpstr>
      <vt:lpstr>2. Математик, физик, астроном, механик. Сформулировал закон о всемирном тяготении, автор трех законов механики. Как зовут этого ученого?</vt:lpstr>
      <vt:lpstr>3. По профессии пивовар, исследовал  законы выделения теплоты электрическим током. В честь него названа единица измерения энергии.  </vt:lpstr>
      <vt:lpstr>4. Это один из первых ученых. Круг его интересов  огромен: математика, механика, оптика, астрономия. По легенде, ему принадлежит возглас: «Эврика!», прозвучавший в след за его открытием! </vt:lpstr>
      <vt:lpstr>5.Английский физик-теоретик, писатель,  автор космологической теории, которая объединила общую теорию относительности и квантовую механику. Как зовут этого ученого?</vt:lpstr>
      <vt:lpstr>Ответы 1 раунда </vt:lpstr>
      <vt:lpstr>Раунд 2 – Где логика? </vt:lpstr>
      <vt:lpstr>Какой термин зашифрован?</vt:lpstr>
      <vt:lpstr>Какой термин зашифрован?</vt:lpstr>
      <vt:lpstr>Какой термин зашифрован?</vt:lpstr>
      <vt:lpstr>Какой термин зашифрован?</vt:lpstr>
      <vt:lpstr>Какой термин зашифрован?</vt:lpstr>
      <vt:lpstr>Ответы 2 раунда </vt:lpstr>
      <vt:lpstr>Презентация PowerPoint</vt:lpstr>
      <vt:lpstr>Раунд 4 – Ученые на купюрах мира</vt:lpstr>
      <vt:lpstr>Кто изображен на лицевой стороне?</vt:lpstr>
      <vt:lpstr>Кто изображен на лицевой стороне?</vt:lpstr>
      <vt:lpstr>Кто изображен на лицевой стороне?</vt:lpstr>
      <vt:lpstr>Кто изображен на лицевой стороне?</vt:lpstr>
      <vt:lpstr>Кто изображен на лицевой стороне?</vt:lpstr>
      <vt:lpstr>Ответы 4 раунда </vt:lpstr>
      <vt:lpstr>Презентация PowerPoint</vt:lpstr>
      <vt:lpstr>Подведем итоги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Наталия Воробьева</cp:lastModifiedBy>
  <cp:revision>42</cp:revision>
  <dcterms:created xsi:type="dcterms:W3CDTF">2023-02-11T11:35:39Z</dcterms:created>
  <dcterms:modified xsi:type="dcterms:W3CDTF">2024-04-22T19:26:35Z</dcterms:modified>
</cp:coreProperties>
</file>