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5" r:id="rId4"/>
    <p:sldId id="274" r:id="rId5"/>
    <p:sldId id="278" r:id="rId6"/>
    <p:sldId id="279" r:id="rId7"/>
    <p:sldId id="266" r:id="rId8"/>
    <p:sldId id="267" r:id="rId9"/>
    <p:sldId id="268" r:id="rId10"/>
    <p:sldId id="269" r:id="rId11"/>
    <p:sldId id="270" r:id="rId12"/>
    <p:sldId id="280" r:id="rId13"/>
    <p:sldId id="271" r:id="rId14"/>
    <p:sldId id="272" r:id="rId15"/>
    <p:sldId id="273" r:id="rId16"/>
    <p:sldId id="275" r:id="rId17"/>
    <p:sldId id="282" r:id="rId18"/>
    <p:sldId id="276" r:id="rId19"/>
    <p:sldId id="277" r:id="rId20"/>
    <p:sldId id="281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2814" y="-9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699AD-DACF-4C8C-A69C-0002CEEBB812}" type="datetimeFigureOut">
              <a:rPr lang="ru-RU" smtClean="0"/>
              <a:pPr/>
              <a:t>13.10.2020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1754-A029-42D3-838C-B8975E19CE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699AD-DACF-4C8C-A69C-0002CEEBB812}" type="datetimeFigureOut">
              <a:rPr lang="ru-RU" smtClean="0"/>
              <a:pPr/>
              <a:t>13.10.2020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1754-A029-42D3-838C-B8975E19CE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699AD-DACF-4C8C-A69C-0002CEEBB812}" type="datetimeFigureOut">
              <a:rPr lang="ru-RU" smtClean="0"/>
              <a:pPr/>
              <a:t>13.10.2020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1754-A029-42D3-838C-B8975E19CE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699AD-DACF-4C8C-A69C-0002CEEBB812}" type="datetimeFigureOut">
              <a:rPr lang="ru-RU" smtClean="0"/>
              <a:pPr/>
              <a:t>13.10.2020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1754-A029-42D3-838C-B8975E19CE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699AD-DACF-4C8C-A69C-0002CEEBB812}" type="datetimeFigureOut">
              <a:rPr lang="ru-RU" smtClean="0"/>
              <a:pPr/>
              <a:t>13.10.2020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1754-A029-42D3-838C-B8975E19CE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699AD-DACF-4C8C-A69C-0002CEEBB812}" type="datetimeFigureOut">
              <a:rPr lang="ru-RU" smtClean="0"/>
              <a:pPr/>
              <a:t>13.10.2020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1754-A029-42D3-838C-B8975E19CE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699AD-DACF-4C8C-A69C-0002CEEBB812}" type="datetimeFigureOut">
              <a:rPr lang="ru-RU" smtClean="0"/>
              <a:pPr/>
              <a:t>13.10.2020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1754-A029-42D3-838C-B8975E19CE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699AD-DACF-4C8C-A69C-0002CEEBB812}" type="datetimeFigureOut">
              <a:rPr lang="ru-RU" smtClean="0"/>
              <a:pPr/>
              <a:t>13.10.2020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1754-A029-42D3-838C-B8975E19CE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699AD-DACF-4C8C-A69C-0002CEEBB812}" type="datetimeFigureOut">
              <a:rPr lang="ru-RU" smtClean="0"/>
              <a:pPr/>
              <a:t>13.10.2020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1754-A029-42D3-838C-B8975E19CE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699AD-DACF-4C8C-A69C-0002CEEBB812}" type="datetimeFigureOut">
              <a:rPr lang="ru-RU" smtClean="0"/>
              <a:pPr/>
              <a:t>13.10.2020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1754-A029-42D3-838C-B8975E19CE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699AD-DACF-4C8C-A69C-0002CEEBB812}" type="datetimeFigureOut">
              <a:rPr lang="ru-RU" smtClean="0"/>
              <a:pPr/>
              <a:t>13.10.2020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1754-A029-42D3-838C-B8975E19CE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2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0699AD-DACF-4C8C-A69C-0002CEEBB812}" type="datetimeFigureOut">
              <a:rPr lang="ru-RU" smtClean="0"/>
              <a:pPr/>
              <a:t>13.10.2020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BB1754-A029-42D3-838C-B8975E19CE6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1.jpeg"/><Relationship Id="rId7" Type="http://schemas.openxmlformats.org/officeDocument/2006/relationships/image" Target="../media/image4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13.jpeg"/><Relationship Id="rId4" Type="http://schemas.openxmlformats.org/officeDocument/2006/relationships/image" Target="../media/image12.jpeg"/><Relationship Id="rId9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jpe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2" descr="http://ru.viptalisman.com/flash/templates/graduate_album/album2/852_small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9512" y="188640"/>
            <a:ext cx="8784976" cy="648072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1" name="Picture 2" descr="http://img-fotki.yandex.ru/get/6442/102699435.87c/0_a1b45_d5dec2a3_L.pn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875511">
            <a:off x="118221" y="3776869"/>
            <a:ext cx="1804122" cy="1656184"/>
          </a:xfrm>
          <a:prstGeom prst="rect">
            <a:avLst/>
          </a:prstGeom>
          <a:noFill/>
        </p:spPr>
      </p:pic>
      <p:pic>
        <p:nvPicPr>
          <p:cNvPr id="8" name="Picture 2" descr="http://forumsmile.ru/u/5/2/8/528e4f55578d182ee6e800cbabdc7046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4364050">
            <a:off x="5794321" y="608381"/>
            <a:ext cx="3017913" cy="1888402"/>
          </a:xfrm>
          <a:prstGeom prst="rect">
            <a:avLst/>
          </a:prstGeom>
          <a:noFill/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330" b="97382" l="2711" r="9638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444544"/>
            <a:ext cx="2808312" cy="1806022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791580" y="675419"/>
            <a:ext cx="756084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5400" b="1" cap="none" spc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  <a:p>
            <a:pPr algn="ctr"/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Оборона </a:t>
            </a:r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Тулы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996631" y="1412281"/>
            <a:ext cx="7560841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5400" b="1" cap="none" spc="0" dirty="0" smtClean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  <a:p>
            <a:pPr algn="ctr"/>
            <a:r>
              <a:rPr lang="ru-RU" sz="5400" b="1" cap="none" spc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Великая Отечественная война</a:t>
            </a:r>
            <a:endParaRPr lang="ru-RU" sz="54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581184" y="3997967"/>
            <a:ext cx="1981633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(1941-1945)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067817" y="5580868"/>
            <a:ext cx="4007379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20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Классны</a:t>
            </a:r>
            <a:r>
              <a:rPr lang="ru-RU" sz="20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й час в группе 131161к</a:t>
            </a:r>
            <a:endParaRPr lang="ru-RU" sz="20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29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188640"/>
            <a:ext cx="8784976" cy="648072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Picture 2" descr="http://img-fotki.yandex.ru/get/6442/102699435.87c/0_a1b45_d5dec2a3_L.pn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875511">
            <a:off x="-169810" y="4496951"/>
            <a:ext cx="1804122" cy="1656184"/>
          </a:xfrm>
          <a:prstGeom prst="rect">
            <a:avLst/>
          </a:prstGeom>
          <a:noFill/>
        </p:spPr>
      </p:pic>
      <p:pic>
        <p:nvPicPr>
          <p:cNvPr id="13" name="Picture 2" descr="http://forumsmile.ru/u/5/2/8/528e4f55578d182ee6e800cbabdc7046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contrast="40000"/>
          </a:blip>
          <a:srcRect/>
          <a:stretch>
            <a:fillRect/>
          </a:stretch>
        </p:blipFill>
        <p:spPr bwMode="auto">
          <a:xfrm rot="7829922">
            <a:off x="8182988" y="356803"/>
            <a:ext cx="1318902" cy="825278"/>
          </a:xfrm>
          <a:prstGeom prst="rect">
            <a:avLst/>
          </a:prstGeom>
          <a:noFill/>
        </p:spPr>
      </p:pic>
      <p:pic>
        <p:nvPicPr>
          <p:cNvPr id="14" name="Picture 2" descr="http://forumsmile.ru/u/5/2/8/528e4f55578d182ee6e800cbabdc7046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2202192">
            <a:off x="7715518" y="56330"/>
            <a:ext cx="1318902" cy="825278"/>
          </a:xfrm>
          <a:prstGeom prst="rect">
            <a:avLst/>
          </a:prstGeom>
          <a:noFill/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330" b="97382" l="2711" r="9638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819" y="5051978"/>
            <a:ext cx="2808312" cy="1806022"/>
          </a:xfrm>
          <a:prstGeom prst="rect">
            <a:avLst/>
          </a:prstGeom>
        </p:spPr>
      </p:pic>
      <p:sp>
        <p:nvSpPr>
          <p:cNvPr id="9" name="Подзаголовок 4"/>
          <p:cNvSpPr txBox="1">
            <a:spLocks/>
          </p:cNvSpPr>
          <p:nvPr/>
        </p:nvSpPr>
        <p:spPr>
          <a:xfrm>
            <a:off x="732251" y="911089"/>
            <a:ext cx="7835416" cy="5035822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Героическая оборона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Тулы  (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24 октября 1941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5 декабря 1941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вошла в историю Великой Отечественной войны как одна из ярких и знаменательных страниц. Прикрывая  южные подступы к Москве,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защитники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Тулы выдержали удары немецких войск, находясь почти в полном окружении, и сковали две танковых армии противника.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79512" y="188640"/>
            <a:ext cx="8784976" cy="648072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8776009" cy="648072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Рамка 1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29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1" name="Picture 2" descr="http://img-fotki.yandex.ru/get/6442/102699435.87c/0_a1b45_d5dec2a3_L.pn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875511">
            <a:off x="-169810" y="4496951"/>
            <a:ext cx="1804122" cy="1656184"/>
          </a:xfrm>
          <a:prstGeom prst="rect">
            <a:avLst/>
          </a:prstGeom>
          <a:noFill/>
        </p:spPr>
      </p:pic>
      <p:pic>
        <p:nvPicPr>
          <p:cNvPr id="13" name="Picture 2" descr="http://forumsmile.ru/u/5/2/8/528e4f55578d182ee6e800cbabdc7046.pn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contrast="40000"/>
          </a:blip>
          <a:srcRect/>
          <a:stretch>
            <a:fillRect/>
          </a:stretch>
        </p:blipFill>
        <p:spPr bwMode="auto">
          <a:xfrm rot="7829922">
            <a:off x="8182988" y="356803"/>
            <a:ext cx="1318902" cy="825278"/>
          </a:xfrm>
          <a:prstGeom prst="rect">
            <a:avLst/>
          </a:prstGeom>
          <a:noFill/>
        </p:spPr>
      </p:pic>
      <p:pic>
        <p:nvPicPr>
          <p:cNvPr id="14" name="Picture 2" descr="http://forumsmile.ru/u/5/2/8/528e4f55578d182ee6e800cbabdc7046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2202192">
            <a:off x="7715518" y="56330"/>
            <a:ext cx="1318902" cy="825278"/>
          </a:xfrm>
          <a:prstGeom prst="rect">
            <a:avLst/>
          </a:prstGeom>
          <a:noFill/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330" b="97382" l="2711" r="9638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819" y="5051978"/>
            <a:ext cx="2808312" cy="1806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6315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29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188640"/>
            <a:ext cx="8784975" cy="648072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2304254" y="5156688"/>
            <a:ext cx="6660233" cy="1344317"/>
          </a:xfrm>
        </p:spPr>
        <p:txBody>
          <a:bodyPr>
            <a:noAutofit/>
          </a:bodyPr>
          <a:lstStyle/>
          <a:p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Штаб обороны Тулы издает Приказ №1. Назначаются командиры обороны по всем районам города, формируются дружины истребителей танков </a:t>
            </a:r>
          </a:p>
        </p:txBody>
      </p:sp>
      <p:pic>
        <p:nvPicPr>
          <p:cNvPr id="11" name="Picture 2" descr="http://img-fotki.yandex.ru/get/6442/102699435.87c/0_a1b45_d5dec2a3_L.pn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875511">
            <a:off x="-169810" y="4496951"/>
            <a:ext cx="1804122" cy="1656184"/>
          </a:xfrm>
          <a:prstGeom prst="rect">
            <a:avLst/>
          </a:prstGeom>
          <a:noFill/>
        </p:spPr>
      </p:pic>
      <p:pic>
        <p:nvPicPr>
          <p:cNvPr id="13" name="Picture 2" descr="http://forumsmile.ru/u/5/2/8/528e4f55578d182ee6e800cbabdc7046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contrast="40000"/>
          </a:blip>
          <a:srcRect/>
          <a:stretch>
            <a:fillRect/>
          </a:stretch>
        </p:blipFill>
        <p:spPr bwMode="auto">
          <a:xfrm rot="7829922">
            <a:off x="8182988" y="356803"/>
            <a:ext cx="1318902" cy="825278"/>
          </a:xfrm>
          <a:prstGeom prst="rect">
            <a:avLst/>
          </a:prstGeom>
          <a:noFill/>
        </p:spPr>
      </p:pic>
      <p:pic>
        <p:nvPicPr>
          <p:cNvPr id="14" name="Picture 2" descr="http://forumsmile.ru/u/5/2/8/528e4f55578d182ee6e800cbabdc7046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2202192">
            <a:off x="7715518" y="56330"/>
            <a:ext cx="1318902" cy="825278"/>
          </a:xfrm>
          <a:prstGeom prst="rect">
            <a:avLst/>
          </a:prstGeom>
          <a:noFill/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330" b="97382" l="2711" r="9638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819" y="5051978"/>
            <a:ext cx="2808312" cy="1806022"/>
          </a:xfrm>
          <a:prstGeom prst="rect">
            <a:avLst/>
          </a:prstGeom>
        </p:spPr>
      </p:pic>
      <p:pic>
        <p:nvPicPr>
          <p:cNvPr id="1026" name="Picture 2" descr="http://myslo.ru/Content/OldNews/art_images/881/02_3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5" y="497792"/>
            <a:ext cx="7547384" cy="4743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37899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29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188640"/>
            <a:ext cx="8784975" cy="648072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2483768" y="5156688"/>
            <a:ext cx="6480719" cy="1344317"/>
          </a:xfrm>
        </p:spPr>
        <p:txBody>
          <a:bodyPr>
            <a:noAutofit/>
          </a:bodyPr>
          <a:lstStyle/>
          <a:p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Зенитное орудие из батареи лейтенанта </a:t>
            </a:r>
            <a:r>
              <a:rPr lang="ru-RU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Волнянского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Чулковского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моста (мост, соединяющий ул. Советскую и Пролетарскую). Позади – Тульский кремль!</a:t>
            </a:r>
          </a:p>
        </p:txBody>
      </p:sp>
      <p:pic>
        <p:nvPicPr>
          <p:cNvPr id="11" name="Picture 2" descr="http://img-fotki.yandex.ru/get/6442/102699435.87c/0_a1b45_d5dec2a3_L.pn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875511">
            <a:off x="-169810" y="4496951"/>
            <a:ext cx="1804122" cy="1656184"/>
          </a:xfrm>
          <a:prstGeom prst="rect">
            <a:avLst/>
          </a:prstGeom>
          <a:noFill/>
        </p:spPr>
      </p:pic>
      <p:pic>
        <p:nvPicPr>
          <p:cNvPr id="13" name="Picture 2" descr="http://forumsmile.ru/u/5/2/8/528e4f55578d182ee6e800cbabdc7046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contrast="40000"/>
          </a:blip>
          <a:srcRect/>
          <a:stretch>
            <a:fillRect/>
          </a:stretch>
        </p:blipFill>
        <p:spPr bwMode="auto">
          <a:xfrm rot="7829922">
            <a:off x="8182988" y="356803"/>
            <a:ext cx="1318902" cy="825278"/>
          </a:xfrm>
          <a:prstGeom prst="rect">
            <a:avLst/>
          </a:prstGeom>
          <a:noFill/>
        </p:spPr>
      </p:pic>
      <p:pic>
        <p:nvPicPr>
          <p:cNvPr id="14" name="Picture 2" descr="http://forumsmile.ru/u/5/2/8/528e4f55578d182ee6e800cbabdc7046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2202192">
            <a:off x="7715518" y="56330"/>
            <a:ext cx="1318902" cy="825278"/>
          </a:xfrm>
          <a:prstGeom prst="rect">
            <a:avLst/>
          </a:prstGeom>
          <a:noFill/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330" b="97382" l="2711" r="9638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819" y="5051978"/>
            <a:ext cx="2808312" cy="1806022"/>
          </a:xfrm>
          <a:prstGeom prst="rect">
            <a:avLst/>
          </a:prstGeom>
        </p:spPr>
      </p:pic>
      <p:pic>
        <p:nvPicPr>
          <p:cNvPr id="3074" name="Picture 2" descr="http://myslo.ru/Content/OldNews/art_images/881/031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357343"/>
            <a:ext cx="6878538" cy="4585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6860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29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188640"/>
            <a:ext cx="8784975" cy="648072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2304254" y="5156688"/>
            <a:ext cx="6660233" cy="1344317"/>
          </a:xfrm>
        </p:spPr>
        <p:txBody>
          <a:bodyPr/>
          <a:lstStyle/>
          <a:p>
            <a:r>
              <a:rPr lang="ru-RU" sz="27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Председатель ГКО В.Г</a:t>
            </a:r>
            <a:r>
              <a:rPr lang="ru-RU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Жаворонков </a:t>
            </a:r>
            <a:r>
              <a:rPr lang="ru-RU" sz="27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 командующий 50-й армией генерал-лейтенант И.В</a:t>
            </a:r>
            <a:r>
              <a:rPr lang="ru-RU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Болдин</a:t>
            </a:r>
            <a:endParaRPr lang="ru-RU" sz="27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10" name="Рисунок 9" descr="http://tbclib.ru/vfair/4/12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92052"/>
            <a:ext cx="8777437" cy="48599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2" descr="http://img-fotki.yandex.ru/get/6442/102699435.87c/0_a1b45_d5dec2a3_L.pn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875511">
            <a:off x="-169810" y="4496951"/>
            <a:ext cx="1804122" cy="1656184"/>
          </a:xfrm>
          <a:prstGeom prst="rect">
            <a:avLst/>
          </a:prstGeom>
          <a:noFill/>
        </p:spPr>
      </p:pic>
      <p:pic>
        <p:nvPicPr>
          <p:cNvPr id="13" name="Picture 2" descr="http://forumsmile.ru/u/5/2/8/528e4f55578d182ee6e800cbabdc7046.pn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contrast="40000"/>
          </a:blip>
          <a:srcRect/>
          <a:stretch>
            <a:fillRect/>
          </a:stretch>
        </p:blipFill>
        <p:spPr bwMode="auto">
          <a:xfrm rot="7829922">
            <a:off x="8182988" y="356803"/>
            <a:ext cx="1318902" cy="825278"/>
          </a:xfrm>
          <a:prstGeom prst="rect">
            <a:avLst/>
          </a:prstGeom>
          <a:noFill/>
        </p:spPr>
      </p:pic>
      <p:pic>
        <p:nvPicPr>
          <p:cNvPr id="14" name="Picture 2" descr="http://forumsmile.ru/u/5/2/8/528e4f55578d182ee6e800cbabdc7046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2202192">
            <a:off x="7715518" y="56330"/>
            <a:ext cx="1318902" cy="825278"/>
          </a:xfrm>
          <a:prstGeom prst="rect">
            <a:avLst/>
          </a:prstGeom>
          <a:noFill/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330" b="97382" l="2711" r="9638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819" y="5051978"/>
            <a:ext cx="2808312" cy="1806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9426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29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116632"/>
            <a:ext cx="8856984" cy="655272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2447256" y="5325043"/>
            <a:ext cx="6696744" cy="1344317"/>
          </a:xfrm>
        </p:spPr>
        <p:txBody>
          <a:bodyPr>
            <a:normAutofit fontScale="85000" lnSpcReduction="10000"/>
          </a:bodyPr>
          <a:lstStyle/>
          <a:p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Защитники города готовы к бою. Тула, перекресток улиц Советской и Коммунаров (ныне проспект Ленина), 1941 год</a:t>
            </a:r>
          </a:p>
          <a:p>
            <a:endParaRPr lang="ru-RU" dirty="0"/>
          </a:p>
        </p:txBody>
      </p:sp>
      <p:pic>
        <p:nvPicPr>
          <p:cNvPr id="10" name="Рисунок 9" descr="&amp;Zcy;&amp;acy;&amp;shchcy;&amp;icy;&amp;tcy;&amp;ncy;&amp;icy;&amp;kcy;&amp;icy; &amp;gcy;&amp;ocy;&amp;rcy;&amp;ocy;&amp;dcy;&amp;acy; &amp;gcy;&amp;ocy;&amp;tcy;&amp;ocy;&amp;vcy;&amp;ycy; &amp;kcy; &amp;bcy;&amp;ocy;&amp;yucy;. &amp;Tcy;&amp;ucy;&amp;lcy;&amp;acy;, &amp;pcy;&amp;iecy;&amp;rcy;&amp;iecy;&amp;kcy;&amp;rcy;&amp;iecy;&amp;scy;&amp;tcy;&amp;ocy;&amp;kcy; &amp;ucy;&amp;lcy;&amp;icy;&amp;tscy; &amp;Scy;&amp;ocy;&amp;vcy;&amp;iecy;&amp;tcy;&amp;scy;&amp;kcy;&amp;ocy;&amp;jcy; &amp;icy; &amp;Kcy;&amp;ocy;&amp;mcy;&amp;mcy;&amp;ucy;&amp;ncy;&amp;acy;&amp;rcy;&amp;ocy;&amp;vcy; (&amp;ncy;&amp;ycy;&amp;ncy;&amp;iecy; &amp;pcy;&amp;rcy;&amp;ocy;&amp;scy;&amp;pcy;&amp;iecy;&amp;kcy;&amp;tcy; &amp;Lcy;&amp;iecy;&amp;ncy;&amp;icy;&amp;ncy;&amp;acy;), 1941 &amp;gcy;&amp;ocy;&amp;dcy;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633"/>
            <a:ext cx="8856984" cy="52084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Picture 2" descr="http://forumsmile.ru/u/5/2/8/528e4f55578d182ee6e800cbabdc7046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2202192">
            <a:off x="7715518" y="56330"/>
            <a:ext cx="1318902" cy="825278"/>
          </a:xfrm>
          <a:prstGeom prst="rect">
            <a:avLst/>
          </a:prstGeom>
          <a:noFill/>
        </p:spPr>
      </p:pic>
      <p:pic>
        <p:nvPicPr>
          <p:cNvPr id="13" name="Picture 2" descr="http://forumsmile.ru/u/5/2/8/528e4f55578d182ee6e800cbabdc7046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contrast="40000"/>
          </a:blip>
          <a:srcRect/>
          <a:stretch>
            <a:fillRect/>
          </a:stretch>
        </p:blipFill>
        <p:spPr bwMode="auto">
          <a:xfrm rot="7829922">
            <a:off x="8182988" y="356803"/>
            <a:ext cx="1318902" cy="825278"/>
          </a:xfrm>
          <a:prstGeom prst="rect">
            <a:avLst/>
          </a:prstGeom>
          <a:noFill/>
        </p:spPr>
      </p:pic>
      <p:pic>
        <p:nvPicPr>
          <p:cNvPr id="11" name="Picture 2" descr="http://img-fotki.yandex.ru/get/6442/102699435.87c/0_a1b45_d5dec2a3_L.png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875511">
            <a:off x="-169810" y="4496951"/>
            <a:ext cx="1804122" cy="1656184"/>
          </a:xfrm>
          <a:prstGeom prst="rect">
            <a:avLst/>
          </a:prstGeom>
          <a:noFill/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330" b="97382" l="2711" r="9638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819" y="5051978"/>
            <a:ext cx="2808312" cy="1806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6315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29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116632"/>
            <a:ext cx="8784976" cy="655272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3069433" y="5229200"/>
            <a:ext cx="4536504" cy="1152128"/>
          </a:xfrm>
        </p:spPr>
        <p:txBody>
          <a:bodyPr>
            <a:normAutofit/>
          </a:bodyPr>
          <a:lstStyle/>
          <a:p>
            <a:r>
              <a:rPr lang="ru-RU" sz="27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Баррикады на улицах города Тулы, 1941 год</a:t>
            </a:r>
          </a:p>
          <a:p>
            <a:endParaRPr lang="ru-RU" dirty="0"/>
          </a:p>
        </p:txBody>
      </p:sp>
      <p:pic>
        <p:nvPicPr>
          <p:cNvPr id="10" name="Рисунок 9" descr="http://tbclib.ru/vfair/4/05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332657"/>
            <a:ext cx="4320480" cy="230425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Рисунок 11" descr="http://tbclib.ru/vfair/4/04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949741"/>
            <a:ext cx="4320480" cy="227945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Рисунок 14" descr="http://tbclib.ru/vfair/4/03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32656"/>
            <a:ext cx="3528392" cy="230425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" name="Рисунок 15" descr="http://tbclib.ru/vfair/4/02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2934807"/>
            <a:ext cx="3528392" cy="229439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Picture 2" descr="http://forumsmile.ru/u/5/2/8/528e4f55578d182ee6e800cbabdc7046.pn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contrast="40000"/>
          </a:blip>
          <a:srcRect/>
          <a:stretch>
            <a:fillRect/>
          </a:stretch>
        </p:blipFill>
        <p:spPr bwMode="auto">
          <a:xfrm rot="7829922">
            <a:off x="8182988" y="356803"/>
            <a:ext cx="1318902" cy="825278"/>
          </a:xfrm>
          <a:prstGeom prst="rect">
            <a:avLst/>
          </a:prstGeom>
          <a:noFill/>
        </p:spPr>
      </p:pic>
      <p:pic>
        <p:nvPicPr>
          <p:cNvPr id="14" name="Picture 2" descr="http://forumsmile.ru/u/5/2/8/528e4f55578d182ee6e800cbabdc7046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12202192">
            <a:off x="7715518" y="56330"/>
            <a:ext cx="1318902" cy="825278"/>
          </a:xfrm>
          <a:prstGeom prst="rect">
            <a:avLst/>
          </a:prstGeom>
          <a:noFill/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7330" b="97382" l="2711" r="9638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819" y="5051978"/>
            <a:ext cx="2808312" cy="1806022"/>
          </a:xfrm>
          <a:prstGeom prst="rect">
            <a:avLst/>
          </a:prstGeom>
        </p:spPr>
      </p:pic>
      <p:pic>
        <p:nvPicPr>
          <p:cNvPr id="11" name="Picture 2" descr="http://img-fotki.yandex.ru/get/6442/102699435.87c/0_a1b45_d5dec2a3_L.png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 rot="1875511">
            <a:off x="-169810" y="4496951"/>
            <a:ext cx="1804122" cy="165618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16315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29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188640"/>
            <a:ext cx="8784976" cy="648072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2563688" y="5229200"/>
            <a:ext cx="6400800" cy="1180557"/>
          </a:xfrm>
        </p:spPr>
        <p:txBody>
          <a:bodyPr/>
          <a:lstStyle/>
          <a:p>
            <a:r>
              <a:rPr lang="ru-RU" sz="27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Волокитин</a:t>
            </a:r>
            <a:r>
              <a:rPr lang="ru-RU" sz="27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- заряжающий 6-й батареи 732-го </a:t>
            </a:r>
            <a:r>
              <a:rPr lang="ru-RU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зенитно-артиллерийского </a:t>
            </a:r>
            <a:r>
              <a:rPr lang="ru-RU" sz="27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полка</a:t>
            </a:r>
          </a:p>
          <a:p>
            <a:endParaRPr lang="ru-RU" dirty="0"/>
          </a:p>
        </p:txBody>
      </p:sp>
      <p:pic>
        <p:nvPicPr>
          <p:cNvPr id="10" name="Рисунок 9" descr="http://tbclib.ru/vfair/4/06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39"/>
            <a:ext cx="8784976" cy="49685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Picture 2" descr="http://forumsmile.ru/u/5/2/8/528e4f55578d182ee6e800cbabdc7046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2202192">
            <a:off x="7715518" y="56330"/>
            <a:ext cx="1318902" cy="825278"/>
          </a:xfrm>
          <a:prstGeom prst="rect">
            <a:avLst/>
          </a:prstGeom>
          <a:noFill/>
        </p:spPr>
      </p:pic>
      <p:pic>
        <p:nvPicPr>
          <p:cNvPr id="13" name="Picture 2" descr="http://forumsmile.ru/u/5/2/8/528e4f55578d182ee6e800cbabdc7046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contrast="40000"/>
          </a:blip>
          <a:srcRect/>
          <a:stretch>
            <a:fillRect/>
          </a:stretch>
        </p:blipFill>
        <p:spPr bwMode="auto">
          <a:xfrm rot="7829922">
            <a:off x="8182988" y="356803"/>
            <a:ext cx="1318902" cy="825278"/>
          </a:xfrm>
          <a:prstGeom prst="rect">
            <a:avLst/>
          </a:prstGeom>
          <a:noFill/>
        </p:spPr>
      </p:pic>
      <p:pic>
        <p:nvPicPr>
          <p:cNvPr id="11" name="Picture 2" descr="http://img-fotki.yandex.ru/get/6442/102699435.87c/0_a1b45_d5dec2a3_L.png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875511">
            <a:off x="-169810" y="4496951"/>
            <a:ext cx="1804122" cy="1656184"/>
          </a:xfrm>
          <a:prstGeom prst="rect">
            <a:avLst/>
          </a:prstGeom>
          <a:noFill/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330" b="97382" l="2711" r="9638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819" y="5051978"/>
            <a:ext cx="2808312" cy="1806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99011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29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188640"/>
            <a:ext cx="8784976" cy="648072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2483768" y="5157192"/>
            <a:ext cx="6660232" cy="1512167"/>
          </a:xfrm>
        </p:spPr>
        <p:txBody>
          <a:bodyPr>
            <a:normAutofit fontScale="85000" lnSpcReduction="20000"/>
          </a:bodyPr>
          <a:lstStyle/>
          <a:p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Командир 732 зенитно-артиллерийского полка полковник Бондаренко М.Т., комиссар полка, старший батальонный комиссар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Морозкин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Г.И.</a:t>
            </a:r>
          </a:p>
          <a:p>
            <a:endParaRPr lang="ru-RU" dirty="0"/>
          </a:p>
        </p:txBody>
      </p:sp>
      <p:pic>
        <p:nvPicPr>
          <p:cNvPr id="10" name="Рисунок 9" descr="http://tbclib.ru/vfair/4/07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8784977" cy="48633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2" descr="http://img-fotki.yandex.ru/get/6442/102699435.87c/0_a1b45_d5dec2a3_L.pn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875511">
            <a:off x="-169810" y="4496951"/>
            <a:ext cx="1804122" cy="1656184"/>
          </a:xfrm>
          <a:prstGeom prst="rect">
            <a:avLst/>
          </a:prstGeom>
          <a:noFill/>
        </p:spPr>
      </p:pic>
      <p:pic>
        <p:nvPicPr>
          <p:cNvPr id="13" name="Picture 2" descr="http://forumsmile.ru/u/5/2/8/528e4f55578d182ee6e800cbabdc7046.pn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contrast="40000"/>
          </a:blip>
          <a:srcRect/>
          <a:stretch>
            <a:fillRect/>
          </a:stretch>
        </p:blipFill>
        <p:spPr bwMode="auto">
          <a:xfrm rot="7829922">
            <a:off x="8182988" y="356803"/>
            <a:ext cx="1318902" cy="825278"/>
          </a:xfrm>
          <a:prstGeom prst="rect">
            <a:avLst/>
          </a:prstGeom>
          <a:noFill/>
        </p:spPr>
      </p:pic>
      <p:pic>
        <p:nvPicPr>
          <p:cNvPr id="14" name="Picture 2" descr="http://forumsmile.ru/u/5/2/8/528e4f55578d182ee6e800cbabdc7046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2202192">
            <a:off x="7715518" y="56330"/>
            <a:ext cx="1318902" cy="825278"/>
          </a:xfrm>
          <a:prstGeom prst="rect">
            <a:avLst/>
          </a:prstGeom>
          <a:noFill/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330" b="97382" l="2711" r="9638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819" y="5051978"/>
            <a:ext cx="2808312" cy="1806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99011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29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56772" y="188640"/>
            <a:ext cx="8784975" cy="648072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2555776" y="5217968"/>
            <a:ext cx="6203917" cy="1440160"/>
          </a:xfrm>
        </p:spPr>
        <p:txBody>
          <a:bodyPr/>
          <a:lstStyle/>
          <a:p>
            <a:r>
              <a:rPr lang="ru-R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«Тридцатьчетверки» 31-й танковой бригады перед атакой под Тулой – 31 октября 1941 года.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Picture 2" descr="http://img-fotki.yandex.ru/get/6442/102699435.87c/0_a1b45_d5dec2a3_L.pn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875511">
            <a:off x="-169810" y="4496951"/>
            <a:ext cx="1804122" cy="1656184"/>
          </a:xfrm>
          <a:prstGeom prst="rect">
            <a:avLst/>
          </a:prstGeom>
          <a:noFill/>
        </p:spPr>
      </p:pic>
      <p:pic>
        <p:nvPicPr>
          <p:cNvPr id="13" name="Picture 2" descr="http://forumsmile.ru/u/5/2/8/528e4f55578d182ee6e800cbabdc7046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contrast="40000"/>
          </a:blip>
          <a:srcRect/>
          <a:stretch>
            <a:fillRect/>
          </a:stretch>
        </p:blipFill>
        <p:spPr bwMode="auto">
          <a:xfrm rot="7829922">
            <a:off x="8182988" y="356803"/>
            <a:ext cx="1318902" cy="825278"/>
          </a:xfrm>
          <a:prstGeom prst="rect">
            <a:avLst/>
          </a:prstGeom>
          <a:noFill/>
        </p:spPr>
      </p:pic>
      <p:pic>
        <p:nvPicPr>
          <p:cNvPr id="14" name="Picture 2" descr="http://forumsmile.ru/u/5/2/8/528e4f55578d182ee6e800cbabdc7046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2202192">
            <a:off x="7715518" y="56330"/>
            <a:ext cx="1318902" cy="825278"/>
          </a:xfrm>
          <a:prstGeom prst="rect">
            <a:avLst/>
          </a:prstGeom>
          <a:noFill/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330" b="97382" l="2711" r="9638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819" y="5051978"/>
            <a:ext cx="2808312" cy="1806022"/>
          </a:xfrm>
          <a:prstGeom prst="rect">
            <a:avLst/>
          </a:prstGeom>
        </p:spPr>
      </p:pic>
      <p:pic>
        <p:nvPicPr>
          <p:cNvPr id="4098" name="Picture 2" descr="http://myslo.ru/Content/OldNews/art_images/881/061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1" y="468969"/>
            <a:ext cx="6600287" cy="4400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99011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29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188640"/>
            <a:ext cx="8784975" cy="648072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2555776" y="5217968"/>
            <a:ext cx="6203917" cy="1440160"/>
          </a:xfrm>
        </p:spPr>
        <p:txBody>
          <a:bodyPr/>
          <a:lstStyle/>
          <a:p>
            <a:r>
              <a:rPr lang="ru-RU" sz="27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Конники-гвардейцы генерала П</a:t>
            </a:r>
            <a:r>
              <a:rPr lang="ru-RU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А. Белова </a:t>
            </a:r>
            <a:r>
              <a:rPr lang="ru-RU" sz="27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вступают в город Одоев. </a:t>
            </a:r>
            <a:endParaRPr lang="ru-RU" sz="27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22 </a:t>
            </a:r>
            <a:r>
              <a:rPr lang="ru-RU" sz="27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декабря </a:t>
            </a:r>
            <a:r>
              <a:rPr lang="ru-RU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1941 года</a:t>
            </a:r>
            <a:endParaRPr lang="ru-RU" dirty="0"/>
          </a:p>
        </p:txBody>
      </p:sp>
      <p:pic>
        <p:nvPicPr>
          <p:cNvPr id="10" name="Рисунок 9" descr="http://tbclib.ru/vfair/4/08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39"/>
            <a:ext cx="8784975" cy="51364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2" descr="http://img-fotki.yandex.ru/get/6442/102699435.87c/0_a1b45_d5dec2a3_L.pn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875511">
            <a:off x="-169810" y="4496951"/>
            <a:ext cx="1804122" cy="1656184"/>
          </a:xfrm>
          <a:prstGeom prst="rect">
            <a:avLst/>
          </a:prstGeom>
          <a:noFill/>
        </p:spPr>
      </p:pic>
      <p:pic>
        <p:nvPicPr>
          <p:cNvPr id="13" name="Picture 2" descr="http://forumsmile.ru/u/5/2/8/528e4f55578d182ee6e800cbabdc7046.pn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contrast="40000"/>
          </a:blip>
          <a:srcRect/>
          <a:stretch>
            <a:fillRect/>
          </a:stretch>
        </p:blipFill>
        <p:spPr bwMode="auto">
          <a:xfrm rot="7829922">
            <a:off x="8182988" y="356803"/>
            <a:ext cx="1318902" cy="825278"/>
          </a:xfrm>
          <a:prstGeom prst="rect">
            <a:avLst/>
          </a:prstGeom>
          <a:noFill/>
        </p:spPr>
      </p:pic>
      <p:pic>
        <p:nvPicPr>
          <p:cNvPr id="14" name="Picture 2" descr="http://forumsmile.ru/u/5/2/8/528e4f55578d182ee6e800cbabdc7046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2202192">
            <a:off x="7715518" y="56330"/>
            <a:ext cx="1318902" cy="825278"/>
          </a:xfrm>
          <a:prstGeom prst="rect">
            <a:avLst/>
          </a:prstGeom>
          <a:noFill/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330" b="97382" l="2711" r="9638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819" y="5051978"/>
            <a:ext cx="2808312" cy="1806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72476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29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188640"/>
            <a:ext cx="8784976" cy="648072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2416639" y="5325043"/>
            <a:ext cx="6728791" cy="622920"/>
          </a:xfrm>
        </p:spPr>
        <p:txBody>
          <a:bodyPr/>
          <a:lstStyle/>
          <a:p>
            <a:r>
              <a:rPr lang="ru-RU" sz="27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рубежах обороны, октябрь 1941 год</a:t>
            </a:r>
          </a:p>
          <a:p>
            <a:endParaRPr lang="ru-RU" dirty="0"/>
          </a:p>
        </p:txBody>
      </p:sp>
      <p:pic>
        <p:nvPicPr>
          <p:cNvPr id="10" name="Рисунок 9" descr="http://tbclib.ru/vfair/4/09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189229"/>
            <a:ext cx="8784976" cy="51358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2" descr="http://img-fotki.yandex.ru/get/6442/102699435.87c/0_a1b45_d5dec2a3_L.pn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875511">
            <a:off x="-169810" y="4496951"/>
            <a:ext cx="1804122" cy="1656184"/>
          </a:xfrm>
          <a:prstGeom prst="rect">
            <a:avLst/>
          </a:prstGeom>
          <a:noFill/>
        </p:spPr>
      </p:pic>
      <p:pic>
        <p:nvPicPr>
          <p:cNvPr id="13" name="Picture 2" descr="http://forumsmile.ru/u/5/2/8/528e4f55578d182ee6e800cbabdc7046.pn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contrast="40000"/>
          </a:blip>
          <a:srcRect/>
          <a:stretch>
            <a:fillRect/>
          </a:stretch>
        </p:blipFill>
        <p:spPr bwMode="auto">
          <a:xfrm rot="7829922">
            <a:off x="8182988" y="356803"/>
            <a:ext cx="1318902" cy="825278"/>
          </a:xfrm>
          <a:prstGeom prst="rect">
            <a:avLst/>
          </a:prstGeom>
          <a:noFill/>
        </p:spPr>
      </p:pic>
      <p:pic>
        <p:nvPicPr>
          <p:cNvPr id="14" name="Picture 2" descr="http://forumsmile.ru/u/5/2/8/528e4f55578d182ee6e800cbabdc7046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2202192">
            <a:off x="7715518" y="56330"/>
            <a:ext cx="1318902" cy="825278"/>
          </a:xfrm>
          <a:prstGeom prst="rect">
            <a:avLst/>
          </a:prstGeom>
          <a:noFill/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330" b="97382" l="2711" r="9638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819" y="5051978"/>
            <a:ext cx="2808312" cy="1806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99011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29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188640"/>
            <a:ext cx="8784976" cy="648072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2563688" y="5296086"/>
            <a:ext cx="6400800" cy="622920"/>
          </a:xfrm>
        </p:spPr>
        <p:txBody>
          <a:bodyPr/>
          <a:lstStyle/>
          <a:p>
            <a:r>
              <a:rPr lang="ru-RU" sz="27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рубежах обороны, 1941 год</a:t>
            </a:r>
          </a:p>
          <a:p>
            <a:endParaRPr lang="ru-RU" dirty="0"/>
          </a:p>
        </p:txBody>
      </p:sp>
      <p:pic>
        <p:nvPicPr>
          <p:cNvPr id="10" name="Рисунок 9" descr="http://tbclib.ru/vfair/4/10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188640"/>
            <a:ext cx="8784976" cy="50405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2" descr="http://img-fotki.yandex.ru/get/6442/102699435.87c/0_a1b45_d5dec2a3_L.pn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875511">
            <a:off x="-169810" y="4496951"/>
            <a:ext cx="1804122" cy="1656184"/>
          </a:xfrm>
          <a:prstGeom prst="rect">
            <a:avLst/>
          </a:prstGeom>
          <a:noFill/>
        </p:spPr>
      </p:pic>
      <p:pic>
        <p:nvPicPr>
          <p:cNvPr id="13" name="Picture 2" descr="http://forumsmile.ru/u/5/2/8/528e4f55578d182ee6e800cbabdc7046.pn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contrast="40000"/>
          </a:blip>
          <a:srcRect/>
          <a:stretch>
            <a:fillRect/>
          </a:stretch>
        </p:blipFill>
        <p:spPr bwMode="auto">
          <a:xfrm rot="7829922">
            <a:off x="8182988" y="356803"/>
            <a:ext cx="1318902" cy="825278"/>
          </a:xfrm>
          <a:prstGeom prst="rect">
            <a:avLst/>
          </a:prstGeom>
          <a:noFill/>
        </p:spPr>
      </p:pic>
      <p:pic>
        <p:nvPicPr>
          <p:cNvPr id="14" name="Picture 2" descr="http://forumsmile.ru/u/5/2/8/528e4f55578d182ee6e800cbabdc7046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2202192">
            <a:off x="7715518" y="56330"/>
            <a:ext cx="1318902" cy="825278"/>
          </a:xfrm>
          <a:prstGeom prst="rect">
            <a:avLst/>
          </a:prstGeom>
          <a:noFill/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330" b="97382" l="2711" r="9638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819" y="5051978"/>
            <a:ext cx="2808312" cy="1806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7732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29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188640"/>
            <a:ext cx="8784976" cy="648072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2563688" y="5229200"/>
            <a:ext cx="6400800" cy="550912"/>
          </a:xfrm>
        </p:spPr>
        <p:txBody>
          <a:bodyPr/>
          <a:lstStyle/>
          <a:p>
            <a:r>
              <a:rPr lang="ru-RU" sz="27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Оборона Тулы на передовой</a:t>
            </a:r>
          </a:p>
          <a:p>
            <a:endParaRPr lang="ru-RU" dirty="0"/>
          </a:p>
        </p:txBody>
      </p:sp>
      <p:pic>
        <p:nvPicPr>
          <p:cNvPr id="10" name="Рисунок 9" descr="http://tbclib.ru/vfair/4/11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8784977" cy="50405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2" descr="http://img-fotki.yandex.ru/get/6442/102699435.87c/0_a1b45_d5dec2a3_L.pn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875511">
            <a:off x="-169810" y="4496951"/>
            <a:ext cx="1804122" cy="1656184"/>
          </a:xfrm>
          <a:prstGeom prst="rect">
            <a:avLst/>
          </a:prstGeom>
          <a:noFill/>
        </p:spPr>
      </p:pic>
      <p:pic>
        <p:nvPicPr>
          <p:cNvPr id="13" name="Picture 2" descr="http://forumsmile.ru/u/5/2/8/528e4f55578d182ee6e800cbabdc7046.pn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contrast="40000"/>
          </a:blip>
          <a:srcRect/>
          <a:stretch>
            <a:fillRect/>
          </a:stretch>
        </p:blipFill>
        <p:spPr bwMode="auto">
          <a:xfrm rot="7829922">
            <a:off x="8182988" y="356803"/>
            <a:ext cx="1318902" cy="825278"/>
          </a:xfrm>
          <a:prstGeom prst="rect">
            <a:avLst/>
          </a:prstGeom>
          <a:noFill/>
        </p:spPr>
      </p:pic>
      <p:pic>
        <p:nvPicPr>
          <p:cNvPr id="14" name="Picture 2" descr="http://forumsmile.ru/u/5/2/8/528e4f55578d182ee6e800cbabdc7046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2202192">
            <a:off x="7715518" y="56330"/>
            <a:ext cx="1318902" cy="825278"/>
          </a:xfrm>
          <a:prstGeom prst="rect">
            <a:avLst/>
          </a:prstGeom>
          <a:noFill/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330" b="97382" l="2711" r="9638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819" y="5051978"/>
            <a:ext cx="2808312" cy="1806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7732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29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188640"/>
            <a:ext cx="8784976" cy="648072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2563688" y="5157192"/>
            <a:ext cx="6400800" cy="1165778"/>
          </a:xfrm>
        </p:spPr>
        <p:txBody>
          <a:bodyPr/>
          <a:lstStyle/>
          <a:p>
            <a:r>
              <a:rPr lang="ru-RU" sz="27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Ремонт 76-миллиметровой пушки в дни обороны Тулы, 1941 год</a:t>
            </a:r>
          </a:p>
          <a:p>
            <a:endParaRPr lang="ru-RU" dirty="0"/>
          </a:p>
        </p:txBody>
      </p:sp>
      <p:pic>
        <p:nvPicPr>
          <p:cNvPr id="10" name="Рисунок 9" descr="http://tbclib.ru/vfair/4/13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188640"/>
            <a:ext cx="8787316" cy="48633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2" descr="http://img-fotki.yandex.ru/get/6442/102699435.87c/0_a1b45_d5dec2a3_L.pn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875511">
            <a:off x="-169810" y="4496951"/>
            <a:ext cx="1804122" cy="1656184"/>
          </a:xfrm>
          <a:prstGeom prst="rect">
            <a:avLst/>
          </a:prstGeom>
          <a:noFill/>
        </p:spPr>
      </p:pic>
      <p:pic>
        <p:nvPicPr>
          <p:cNvPr id="13" name="Picture 2" descr="http://forumsmile.ru/u/5/2/8/528e4f55578d182ee6e800cbabdc7046.pn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contrast="40000"/>
          </a:blip>
          <a:srcRect/>
          <a:stretch>
            <a:fillRect/>
          </a:stretch>
        </p:blipFill>
        <p:spPr bwMode="auto">
          <a:xfrm rot="7829922">
            <a:off x="8182988" y="356803"/>
            <a:ext cx="1318902" cy="825278"/>
          </a:xfrm>
          <a:prstGeom prst="rect">
            <a:avLst/>
          </a:prstGeom>
          <a:noFill/>
        </p:spPr>
      </p:pic>
      <p:pic>
        <p:nvPicPr>
          <p:cNvPr id="14" name="Picture 2" descr="http://forumsmile.ru/u/5/2/8/528e4f55578d182ee6e800cbabdc7046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2202192">
            <a:off x="7715518" y="56330"/>
            <a:ext cx="1318902" cy="825278"/>
          </a:xfrm>
          <a:prstGeom prst="rect">
            <a:avLst/>
          </a:prstGeom>
          <a:noFill/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330" b="97382" l="2711" r="9638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819" y="5051978"/>
            <a:ext cx="2808312" cy="1806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7899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29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188640"/>
            <a:ext cx="8784976" cy="648072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2563688" y="5157192"/>
            <a:ext cx="6400800" cy="1165778"/>
          </a:xfrm>
        </p:spPr>
        <p:txBody>
          <a:bodyPr>
            <a:normAutofit fontScale="92500" lnSpcReduction="10000"/>
          </a:bodyPr>
          <a:lstStyle/>
          <a:p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 время войны на заводах Тулы продолжали выпускать и ремонтировать стрелковое оружие.</a:t>
            </a:r>
          </a:p>
          <a:p>
            <a:endParaRPr lang="ru-RU" dirty="0"/>
          </a:p>
        </p:txBody>
      </p:sp>
      <p:pic>
        <p:nvPicPr>
          <p:cNvPr id="11" name="Picture 2" descr="http://img-fotki.yandex.ru/get/6442/102699435.87c/0_a1b45_d5dec2a3_L.pn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875511">
            <a:off x="-169810" y="4496951"/>
            <a:ext cx="1804122" cy="1656184"/>
          </a:xfrm>
          <a:prstGeom prst="rect">
            <a:avLst/>
          </a:prstGeom>
          <a:noFill/>
        </p:spPr>
      </p:pic>
      <p:pic>
        <p:nvPicPr>
          <p:cNvPr id="13" name="Picture 2" descr="http://forumsmile.ru/u/5/2/8/528e4f55578d182ee6e800cbabdc7046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contrast="40000"/>
          </a:blip>
          <a:srcRect/>
          <a:stretch>
            <a:fillRect/>
          </a:stretch>
        </p:blipFill>
        <p:spPr bwMode="auto">
          <a:xfrm rot="7829922">
            <a:off x="8182988" y="356803"/>
            <a:ext cx="1318902" cy="825278"/>
          </a:xfrm>
          <a:prstGeom prst="rect">
            <a:avLst/>
          </a:prstGeom>
          <a:noFill/>
        </p:spPr>
      </p:pic>
      <p:pic>
        <p:nvPicPr>
          <p:cNvPr id="14" name="Picture 2" descr="http://forumsmile.ru/u/5/2/8/528e4f55578d182ee6e800cbabdc7046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2202192">
            <a:off x="7715518" y="56330"/>
            <a:ext cx="1318902" cy="825278"/>
          </a:xfrm>
          <a:prstGeom prst="rect">
            <a:avLst/>
          </a:prstGeom>
          <a:noFill/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330" b="97382" l="2711" r="9638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819" y="5051978"/>
            <a:ext cx="2808312" cy="1806022"/>
          </a:xfrm>
          <a:prstGeom prst="rect">
            <a:avLst/>
          </a:prstGeom>
        </p:spPr>
      </p:pic>
      <p:pic>
        <p:nvPicPr>
          <p:cNvPr id="12" name="Рисунок 11" descr="http://myslo.ru/Content/OldNews/art_images/881/08_1.jpg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468968"/>
            <a:ext cx="7344816" cy="432818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98992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29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188640"/>
            <a:ext cx="8784976" cy="648072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2563688" y="5157192"/>
            <a:ext cx="6400800" cy="982960"/>
          </a:xfrm>
        </p:spPr>
        <p:txBody>
          <a:bodyPr/>
          <a:lstStyle/>
          <a:p>
            <a:r>
              <a:rPr lang="ru-RU" sz="27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Ремонт танка на Тульском заводе в дни осады города</a:t>
            </a:r>
          </a:p>
          <a:p>
            <a:endParaRPr lang="ru-RU" dirty="0"/>
          </a:p>
        </p:txBody>
      </p:sp>
      <p:pic>
        <p:nvPicPr>
          <p:cNvPr id="10" name="Рисунок 9" descr="http://tbclib.ru/vfair/4/14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224027"/>
            <a:ext cx="8784976" cy="49331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2" descr="http://img-fotki.yandex.ru/get/6442/102699435.87c/0_a1b45_d5dec2a3_L.pn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875511">
            <a:off x="-169810" y="4496951"/>
            <a:ext cx="1804122" cy="1656184"/>
          </a:xfrm>
          <a:prstGeom prst="rect">
            <a:avLst/>
          </a:prstGeom>
          <a:noFill/>
        </p:spPr>
      </p:pic>
      <p:pic>
        <p:nvPicPr>
          <p:cNvPr id="13" name="Picture 2" descr="http://forumsmile.ru/u/5/2/8/528e4f55578d182ee6e800cbabdc7046.pn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contrast="40000"/>
          </a:blip>
          <a:srcRect/>
          <a:stretch>
            <a:fillRect/>
          </a:stretch>
        </p:blipFill>
        <p:spPr bwMode="auto">
          <a:xfrm rot="7829922">
            <a:off x="8182988" y="356803"/>
            <a:ext cx="1318902" cy="825278"/>
          </a:xfrm>
          <a:prstGeom prst="rect">
            <a:avLst/>
          </a:prstGeom>
          <a:noFill/>
        </p:spPr>
      </p:pic>
      <p:pic>
        <p:nvPicPr>
          <p:cNvPr id="14" name="Picture 2" descr="http://forumsmile.ru/u/5/2/8/528e4f55578d182ee6e800cbabdc7046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2202192">
            <a:off x="7715518" y="56330"/>
            <a:ext cx="1318902" cy="825278"/>
          </a:xfrm>
          <a:prstGeom prst="rect">
            <a:avLst/>
          </a:prstGeom>
          <a:noFill/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330" b="97382" l="2711" r="9638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819" y="5051978"/>
            <a:ext cx="2808312" cy="1806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2595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29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188640"/>
            <a:ext cx="8784976" cy="648072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i="1" dirty="0" err="1" smtClean="0"/>
              <a:t>ервые</a:t>
            </a:r>
            <a:r>
              <a:rPr lang="ru-RU" i="1" dirty="0" smtClean="0"/>
              <a:t> пленные фашисты после наступления под Тулой.</a:t>
            </a:r>
            <a:endParaRPr lang="ru-RU" dirty="0"/>
          </a:p>
        </p:txBody>
      </p:sp>
      <p:pic>
        <p:nvPicPr>
          <p:cNvPr id="11" name="Picture 2" descr="http://img-fotki.yandex.ru/get/6442/102699435.87c/0_a1b45_d5dec2a3_L.pn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875511">
            <a:off x="-169810" y="4496951"/>
            <a:ext cx="1804122" cy="1656184"/>
          </a:xfrm>
          <a:prstGeom prst="rect">
            <a:avLst/>
          </a:prstGeom>
          <a:noFill/>
        </p:spPr>
      </p:pic>
      <p:pic>
        <p:nvPicPr>
          <p:cNvPr id="13" name="Picture 2" descr="http://forumsmile.ru/u/5/2/8/528e4f55578d182ee6e800cbabdc7046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contrast="40000"/>
          </a:blip>
          <a:srcRect/>
          <a:stretch>
            <a:fillRect/>
          </a:stretch>
        </p:blipFill>
        <p:spPr bwMode="auto">
          <a:xfrm rot="7829922">
            <a:off x="8182988" y="356803"/>
            <a:ext cx="1318902" cy="825278"/>
          </a:xfrm>
          <a:prstGeom prst="rect">
            <a:avLst/>
          </a:prstGeom>
          <a:noFill/>
        </p:spPr>
      </p:pic>
      <p:pic>
        <p:nvPicPr>
          <p:cNvPr id="14" name="Picture 2" descr="http://forumsmile.ru/u/5/2/8/528e4f55578d182ee6e800cbabdc7046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2202192">
            <a:off x="7715518" y="56330"/>
            <a:ext cx="1318902" cy="825278"/>
          </a:xfrm>
          <a:prstGeom prst="rect">
            <a:avLst/>
          </a:prstGeom>
          <a:noFill/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330" b="97382" l="2711" r="9638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819" y="5051978"/>
            <a:ext cx="2808312" cy="1806022"/>
          </a:xfrm>
          <a:prstGeom prst="rect">
            <a:avLst/>
          </a:prstGeom>
        </p:spPr>
      </p:pic>
      <p:pic>
        <p:nvPicPr>
          <p:cNvPr id="2050" name="Picture 2" descr="http://myslo.ru/Content/OldNews/art_images/881/09_1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620688"/>
            <a:ext cx="6562329" cy="4374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одзаголовок 4"/>
          <p:cNvSpPr txBox="1">
            <a:spLocks/>
          </p:cNvSpPr>
          <p:nvPr/>
        </p:nvSpPr>
        <p:spPr>
          <a:xfrm>
            <a:off x="2563688" y="5157192"/>
            <a:ext cx="6400800" cy="98296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Первые пленные фашисты после наступления под Тулой.</a:t>
            </a:r>
          </a:p>
        </p:txBody>
      </p:sp>
    </p:spTree>
    <p:extLst>
      <p:ext uri="{BB962C8B-B14F-4D97-AF65-F5344CB8AC3E}">
        <p14:creationId xmlns:p14="http://schemas.microsoft.com/office/powerpoint/2010/main" val="8832595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29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188640"/>
            <a:ext cx="8784976" cy="648072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i="1" dirty="0" err="1" smtClean="0"/>
              <a:t>ервые</a:t>
            </a:r>
            <a:r>
              <a:rPr lang="ru-RU" i="1" dirty="0" smtClean="0"/>
              <a:t> пленные фашисты после наступления под Тулой.</a:t>
            </a:r>
            <a:endParaRPr lang="ru-RU" dirty="0"/>
          </a:p>
        </p:txBody>
      </p:sp>
      <p:pic>
        <p:nvPicPr>
          <p:cNvPr id="11" name="Picture 2" descr="http://img-fotki.yandex.ru/get/6442/102699435.87c/0_a1b45_d5dec2a3_L.pn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875511">
            <a:off x="-169810" y="4496951"/>
            <a:ext cx="1804122" cy="1656184"/>
          </a:xfrm>
          <a:prstGeom prst="rect">
            <a:avLst/>
          </a:prstGeom>
          <a:noFill/>
        </p:spPr>
      </p:pic>
      <p:pic>
        <p:nvPicPr>
          <p:cNvPr id="13" name="Picture 2" descr="http://forumsmile.ru/u/5/2/8/528e4f55578d182ee6e800cbabdc7046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contrast="40000"/>
          </a:blip>
          <a:srcRect/>
          <a:stretch>
            <a:fillRect/>
          </a:stretch>
        </p:blipFill>
        <p:spPr bwMode="auto">
          <a:xfrm rot="7829922">
            <a:off x="8182988" y="356803"/>
            <a:ext cx="1318902" cy="825278"/>
          </a:xfrm>
          <a:prstGeom prst="rect">
            <a:avLst/>
          </a:prstGeom>
          <a:noFill/>
        </p:spPr>
      </p:pic>
      <p:pic>
        <p:nvPicPr>
          <p:cNvPr id="14" name="Picture 2" descr="http://forumsmile.ru/u/5/2/8/528e4f55578d182ee6e800cbabdc7046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2202192">
            <a:off x="7715518" y="56330"/>
            <a:ext cx="1318902" cy="825278"/>
          </a:xfrm>
          <a:prstGeom prst="rect">
            <a:avLst/>
          </a:prstGeom>
          <a:noFill/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330" b="97382" l="2711" r="9638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819" y="5051978"/>
            <a:ext cx="2808312" cy="1806022"/>
          </a:xfrm>
          <a:prstGeom prst="rect">
            <a:avLst/>
          </a:prstGeom>
        </p:spPr>
      </p:pic>
      <p:sp>
        <p:nvSpPr>
          <p:cNvPr id="9" name="Подзаголовок 4"/>
          <p:cNvSpPr txBox="1">
            <a:spLocks/>
          </p:cNvSpPr>
          <p:nvPr/>
        </p:nvSpPr>
        <p:spPr>
          <a:xfrm>
            <a:off x="467544" y="468969"/>
            <a:ext cx="8280920" cy="588314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За героическую оборону в период Великой Отечественной войны и за успехи в развитии народного хозяйства 3 декабря 1966 года Тула была награждена орденом Ленина. 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7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декабря 1976 года за мужество и стойкость, проявленные защитниками Тулы при героической обороне города, сыгравшей важную роль в разгроме немецко-фашистских войск под Москвой в период Великой Отечественной войны, Туле было присвоено почетное звание "Город-Герой" с вручением медали "Золотая Звезда". </a:t>
            </a:r>
          </a:p>
          <a:p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771147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283</TotalTime>
  <Words>352</Words>
  <Application>Microsoft Office PowerPoint</Application>
  <PresentationFormat>Экран (4:3)</PresentationFormat>
  <Paragraphs>28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Салагаева</dc:creator>
  <cp:lastModifiedBy>admin</cp:lastModifiedBy>
  <cp:revision>46</cp:revision>
  <dcterms:created xsi:type="dcterms:W3CDTF">2013-11-25T16:17:37Z</dcterms:created>
  <dcterms:modified xsi:type="dcterms:W3CDTF">2020-10-13T07:10:03Z</dcterms:modified>
</cp:coreProperties>
</file>