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9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179F36F-C180-40C2-869C-D09539EE81AE}" type="datetimeFigureOut">
              <a:rPr lang="ru-RU" smtClean="0"/>
              <a:pPr/>
              <a:t>16.02.2020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2643AF3-226C-4479-92B7-4D6DE243F7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852936"/>
            <a:ext cx="4419600" cy="1600327"/>
          </a:xfrm>
        </p:spPr>
        <p:txBody>
          <a:bodyPr>
            <a:noAutofit/>
          </a:bodyPr>
          <a:lstStyle/>
          <a:p>
            <a:r>
              <a:rPr lang="ru-RU" dirty="0" smtClean="0"/>
              <a:t>Тема 3. Средства информационных и коммуникационных технологий.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9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971600" y="517341"/>
            <a:ext cx="7173554" cy="2736303"/>
            <a:chOff x="1176711" y="1305394"/>
            <a:chExt cx="6973685" cy="246484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711" y="1305394"/>
              <a:ext cx="6973685" cy="2464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475656" y="1345367"/>
              <a:ext cx="82177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0" dirty="0" smtClean="0">
                  <a:solidFill>
                    <a:schemeClr val="bg1"/>
                  </a:solidFill>
                </a:rPr>
                <a:t>А</a:t>
              </a:r>
              <a:endParaRPr lang="ru-RU" sz="14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78812"/>
            <a:ext cx="7435007" cy="245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370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6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6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57694"/>
            <a:ext cx="9649072" cy="1714512"/>
          </a:xfrm>
        </p:spPr>
        <p:txBody>
          <a:bodyPr>
            <a:noAutofit/>
          </a:bodyPr>
          <a:lstStyle/>
          <a:p>
            <a:r>
              <a:rPr lang="ru-RU" dirty="0" smtClean="0"/>
              <a:t>Архитектура компьютеров.</a:t>
            </a:r>
            <a:br>
              <a:rPr lang="ru-RU" dirty="0" smtClean="0"/>
            </a:br>
            <a:r>
              <a:rPr lang="ru-RU" dirty="0" smtClean="0"/>
              <a:t>Основные характеристики компьютеров</a:t>
            </a:r>
            <a:r>
              <a:rPr lang="ru-RU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Многообразие компьютеров.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374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548680"/>
            <a:ext cx="82809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Цели урока: </a:t>
            </a:r>
          </a:p>
          <a:p>
            <a:endParaRPr lang="ru-RU" sz="3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3600" dirty="0" smtClean="0"/>
              <a:t>- сформировать </a:t>
            </a:r>
            <a:r>
              <a:rPr lang="ru-RU" sz="3600" dirty="0"/>
              <a:t>представление об архитектуре </a:t>
            </a:r>
            <a:r>
              <a:rPr lang="ru-RU" sz="3600" dirty="0" smtClean="0"/>
              <a:t>компьютера;</a:t>
            </a:r>
          </a:p>
          <a:p>
            <a:endParaRPr lang="ru-RU" sz="3600" dirty="0" smtClean="0"/>
          </a:p>
          <a:p>
            <a:r>
              <a:rPr lang="ru-RU" sz="3600" dirty="0" smtClean="0"/>
              <a:t>- систематизировать  знания о назначении </a:t>
            </a:r>
            <a:r>
              <a:rPr lang="ru-RU" sz="3600" dirty="0"/>
              <a:t>основных узлов </a:t>
            </a:r>
            <a:r>
              <a:rPr lang="ru-RU" sz="3600" dirty="0" smtClean="0"/>
              <a:t>компьютера, их функциях, характеристиках и взаимосвязи.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4690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82728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Компьютер (ЭВМ)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/>
              <a:t>– это </a:t>
            </a:r>
            <a:r>
              <a:rPr lang="ru-RU" sz="2800" dirty="0" smtClean="0"/>
              <a:t>универсальное электронное </a:t>
            </a:r>
            <a:r>
              <a:rPr lang="ru-RU" sz="2800" dirty="0"/>
              <a:t>программно-управляемое устройство для хранения, обработки и передачи информации. </a:t>
            </a:r>
            <a:endParaRPr lang="ru-RU" sz="2800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427494" y="1916832"/>
            <a:ext cx="849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Основные технические характеристики ЭВМ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endParaRPr lang="ru-RU" sz="800" dirty="0" smtClean="0"/>
          </a:p>
          <a:p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ru-RU" sz="24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быстродействие</a:t>
            </a:r>
            <a:r>
              <a:rPr lang="ru-RU" sz="2400" b="1" i="1" dirty="0"/>
              <a:t> </a:t>
            </a:r>
            <a:r>
              <a:rPr lang="ru-RU" sz="2400" dirty="0"/>
              <a:t>– комплексная характеристика, которая определяется тактовой частотой, разрядностью, </a:t>
            </a:r>
            <a:r>
              <a:rPr lang="ru-RU" sz="2400" dirty="0" err="1"/>
              <a:t>многоядерностью</a:t>
            </a:r>
            <a:r>
              <a:rPr lang="ru-RU" sz="2400" dirty="0"/>
              <a:t> процессора.</a:t>
            </a:r>
          </a:p>
          <a:p>
            <a:r>
              <a:rPr lang="ru-RU" sz="2400" dirty="0"/>
              <a:t>2) </a:t>
            </a:r>
            <a:r>
              <a:rPr lang="ru-RU" sz="24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информационная емкость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/>
              <a:t>– определяется объемом оперативной и внешней памяти.</a:t>
            </a:r>
          </a:p>
          <a:p>
            <a:r>
              <a:rPr lang="ru-RU" sz="2400" dirty="0"/>
              <a:t>3) </a:t>
            </a:r>
            <a:r>
              <a:rPr lang="ru-RU" sz="24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надежность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/>
              <a:t>- устойчивость к внешним воздействиям;  определяется технологией изготовления электронных компонентов и качеством программного обеспечения,.</a:t>
            </a:r>
          </a:p>
          <a:p>
            <a:r>
              <a:rPr lang="ru-RU" sz="2400" dirty="0"/>
              <a:t>4) </a:t>
            </a:r>
            <a:r>
              <a:rPr lang="ru-RU" sz="24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потребляемая мощность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/>
              <a:t>– определяет условия применения ЭВМ.</a:t>
            </a:r>
          </a:p>
        </p:txBody>
      </p:sp>
    </p:spTree>
    <p:extLst>
      <p:ext uri="{BB962C8B-B14F-4D97-AF65-F5344CB8AC3E}">
        <p14:creationId xmlns:p14="http://schemas.microsoft.com/office/powerpoint/2010/main" xmlns="" val="424558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124744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Многообразие компьютеров</a:t>
            </a:r>
          </a:p>
          <a:p>
            <a:endParaRPr lang="ru-RU" sz="3200" dirty="0" smtClean="0"/>
          </a:p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Задание</a:t>
            </a:r>
            <a:r>
              <a:rPr lang="ru-RU" sz="3200" dirty="0" smtClean="0"/>
              <a:t>: </a:t>
            </a:r>
          </a:p>
          <a:p>
            <a:r>
              <a:rPr lang="ru-RU" sz="3200" dirty="0" smtClean="0"/>
              <a:t>-</a:t>
            </a:r>
            <a:r>
              <a:rPr lang="ru-RU" sz="3200" dirty="0"/>
              <a:t> </a:t>
            </a:r>
            <a:r>
              <a:rPr lang="ru-RU" sz="2800" dirty="0" smtClean="0"/>
              <a:t>самостоятельно познакомиться с классификацией компьютеров, </a:t>
            </a:r>
          </a:p>
          <a:p>
            <a:r>
              <a:rPr lang="ru-RU" sz="2800" dirty="0" smtClean="0"/>
              <a:t>- выписать виды компьютеров.</a:t>
            </a:r>
          </a:p>
          <a:p>
            <a:endParaRPr lang="ru-RU" sz="3200" dirty="0"/>
          </a:p>
          <a:p>
            <a:r>
              <a:rPr lang="ru-RU" sz="3200" dirty="0" smtClean="0"/>
              <a:t> Работа с учебником: </a:t>
            </a:r>
            <a:r>
              <a:rPr lang="ru-RU" sz="3200" u="sng" dirty="0" smtClean="0"/>
              <a:t>стр. 13-20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91306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1721712"/>
            <a:ext cx="46724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Современная систематика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Сервер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Персональный компьютер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Ноутбук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Нетбук (субноутбук)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Планшетный компьютер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Карманный ПК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Электронный секретарь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Органайзер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Смартфон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9612" y="1675547"/>
            <a:ext cx="4032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Систематика 70-80 годов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Суперкомпьютеры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Большие ЭВМ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Мини-компьютеры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Микрокомпьютеры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03648" y="332656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по размерам и вычислительной мощности</a:t>
            </a:r>
            <a:endParaRPr lang="ru-RU" sz="36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733" y="4077072"/>
            <a:ext cx="3626206" cy="231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716016" y="3068960"/>
            <a:ext cx="410445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795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227" y="620688"/>
            <a:ext cx="79212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i="1" dirty="0">
                <a:solidFill>
                  <a:srgbClr val="CFC60D">
                    <a:lumMod val="60000"/>
                    <a:lumOff val="40000"/>
                  </a:srgbClr>
                </a:solidFill>
              </a:rPr>
              <a:t>Архитектура ЭВМ</a:t>
            </a:r>
            <a:r>
              <a:rPr lang="ru-RU" sz="3600" dirty="0">
                <a:solidFill>
                  <a:prstClr val="white"/>
                </a:solidFill>
              </a:rPr>
              <a:t> – это общее описание структуры и функций компьютера на уровне, достаточном для понимания принципов работы и системы команд ЭВМ.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77072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prstClr val="white"/>
                </a:solidFill>
              </a:rPr>
              <a:t>В основе архитектуры большинства современных  ПК лежит </a:t>
            </a:r>
            <a:r>
              <a:rPr lang="ru-RU" sz="36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магистрально-модульный  принцип. </a:t>
            </a:r>
          </a:p>
        </p:txBody>
      </p:sp>
    </p:spTree>
    <p:extLst>
      <p:ext uri="{BB962C8B-B14F-4D97-AF65-F5344CB8AC3E}">
        <p14:creationId xmlns:p14="http://schemas.microsoft.com/office/powerpoint/2010/main" xmlns="" val="323555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332" y="4005064"/>
            <a:ext cx="7962108" cy="258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8640960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Модульный </a:t>
            </a:r>
            <a:r>
              <a:rPr lang="ru-RU" sz="2800" dirty="0"/>
              <a:t>принцип позволяет каждому самостоятельно комплектовать нужную конфигурацию и производить впоследствии модернизацию компьютера</a:t>
            </a:r>
            <a:r>
              <a:rPr lang="ru-RU" sz="2800" dirty="0" smtClean="0"/>
              <a:t>.</a:t>
            </a:r>
          </a:p>
          <a:p>
            <a:endParaRPr lang="ru-RU" sz="900" dirty="0"/>
          </a:p>
          <a:p>
            <a:r>
              <a:rPr lang="ru-RU" sz="28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Магистральный</a:t>
            </a:r>
            <a:r>
              <a:rPr lang="ru-RU" sz="2800" b="1" dirty="0"/>
              <a:t> </a:t>
            </a:r>
            <a:r>
              <a:rPr lang="ru-RU" sz="2800" dirty="0"/>
              <a:t>принцип обмена информации </a:t>
            </a:r>
            <a:r>
              <a:rPr lang="ru-RU" sz="2800" dirty="0" smtClean="0"/>
              <a:t>– связь </a:t>
            </a:r>
            <a:r>
              <a:rPr lang="ru-RU" sz="2800" dirty="0"/>
              <a:t>между устройствами компьютера осуществляется через информационную </a:t>
            </a:r>
            <a:r>
              <a:rPr lang="ru-RU" sz="2800" dirty="0" smtClean="0"/>
              <a:t>магистраль – шину (кабель</a:t>
            </a:r>
            <a:r>
              <a:rPr lang="ru-RU" sz="2800" dirty="0"/>
              <a:t>, состоящий из множества </a:t>
            </a:r>
            <a:r>
              <a:rPr lang="ru-RU" sz="2800" dirty="0" smtClean="0"/>
              <a:t>проводов).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387164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907" y="476672"/>
            <a:ext cx="7917515" cy="5524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Принцип </a:t>
            </a:r>
            <a:r>
              <a:rPr lang="ru-RU" sz="28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открытой архитектуры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/>
              <a:t>заключается </a:t>
            </a:r>
            <a:r>
              <a:rPr lang="ru-RU" sz="2800" dirty="0"/>
              <a:t>в следующем</a:t>
            </a:r>
            <a:r>
              <a:rPr lang="ru-RU" sz="2800" dirty="0" smtClean="0"/>
              <a:t>:</a:t>
            </a:r>
          </a:p>
          <a:p>
            <a:endParaRPr lang="ru-RU" sz="900" dirty="0"/>
          </a:p>
          <a:p>
            <a:pPr lvl="0"/>
            <a:r>
              <a:rPr lang="ru-RU" sz="2800" dirty="0" smtClean="0"/>
              <a:t>- компьютер </a:t>
            </a:r>
            <a:r>
              <a:rPr lang="ru-RU" sz="2800" dirty="0"/>
              <a:t>можно собирать из отдельных узлов и деталей, разработанных и изготовленных независимыми </a:t>
            </a:r>
            <a:r>
              <a:rPr lang="ru-RU" sz="2800" dirty="0" smtClean="0"/>
              <a:t>фирмами-изготовителями; </a:t>
            </a:r>
            <a:br>
              <a:rPr lang="ru-RU" sz="2800" dirty="0" smtClean="0"/>
            </a:br>
            <a:endParaRPr lang="ru-RU" sz="800" dirty="0"/>
          </a:p>
          <a:p>
            <a:pPr lvl="0"/>
            <a:r>
              <a:rPr lang="ru-RU" sz="2800" dirty="0" smtClean="0"/>
              <a:t>- компьютер </a:t>
            </a:r>
            <a:r>
              <a:rPr lang="ru-RU" sz="2800" dirty="0"/>
              <a:t>легко расширяется и </a:t>
            </a:r>
            <a:r>
              <a:rPr lang="ru-RU" sz="2800" dirty="0" smtClean="0"/>
              <a:t>модернизируется. Пользователь </a:t>
            </a:r>
            <a:r>
              <a:rPr lang="ru-RU" sz="2800" dirty="0"/>
              <a:t>может </a:t>
            </a:r>
            <a:r>
              <a:rPr lang="ru-RU" sz="2800" dirty="0" smtClean="0"/>
              <a:t>подключать разнообразные </a:t>
            </a:r>
            <a:r>
              <a:rPr lang="ru-RU" sz="2800" dirty="0"/>
              <a:t>устройства, удовлетворяющие заданному стандарту, и тем самым устанавливать конфигурацию своей машины в соответствии со своими личными </a:t>
            </a:r>
            <a:r>
              <a:rPr lang="ru-RU" sz="2800" dirty="0" smtClean="0"/>
              <a:t>предпочтениями.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5930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672493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компоненты компьютера</a:t>
            </a:r>
          </a:p>
          <a:p>
            <a:endParaRPr lang="ru-RU" sz="2000" b="1" i="1" dirty="0" smtClean="0"/>
          </a:p>
          <a:p>
            <a:r>
              <a:rPr lang="ru-RU" sz="2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Процессор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b="1" dirty="0"/>
              <a:t>— </a:t>
            </a:r>
            <a:r>
              <a:rPr lang="ru-RU" sz="2000" dirty="0"/>
              <a:t>это центральный </a:t>
            </a:r>
            <a:r>
              <a:rPr lang="ru-RU" sz="2000" dirty="0" smtClean="0"/>
              <a:t>узел, </a:t>
            </a:r>
            <a:r>
              <a:rPr lang="ru-RU" sz="2000" dirty="0"/>
              <a:t>предназначенный для управления работой всех блоков компьютера и для выполнения арифметических и логических операций над информацией. </a:t>
            </a:r>
            <a:r>
              <a:rPr lang="ru-RU" sz="2000" dirty="0" smtClean="0"/>
              <a:t>Основные характеристики - </a:t>
            </a:r>
            <a:r>
              <a:rPr lang="ru-RU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тактовая частота </a:t>
            </a:r>
            <a:r>
              <a:rPr lang="ru-RU" sz="2000" dirty="0" smtClean="0"/>
              <a:t>(МГц, ГГц) и </a:t>
            </a:r>
            <a:r>
              <a:rPr lang="ru-RU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разрядность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smtClean="0"/>
              <a:t>(бит).</a:t>
            </a:r>
          </a:p>
          <a:p>
            <a:endParaRPr lang="ru-RU" sz="800" dirty="0" smtClean="0"/>
          </a:p>
          <a:p>
            <a:r>
              <a:rPr lang="ru-RU" sz="2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Внутренняя (основная)  </a:t>
            </a:r>
            <a:r>
              <a:rPr lang="ru-RU" sz="2000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память </a:t>
            </a:r>
            <a:r>
              <a:rPr lang="ru-RU" sz="2000" dirty="0"/>
              <a:t>предназначена для хранения и оперативного обмена </a:t>
            </a:r>
            <a:r>
              <a:rPr lang="ru-RU" sz="2000" dirty="0" smtClean="0"/>
              <a:t>информацией. </a:t>
            </a:r>
            <a:br>
              <a:rPr lang="ru-RU" sz="2000" dirty="0" smtClean="0"/>
            </a:br>
            <a:r>
              <a:rPr lang="ru-RU" sz="2000" dirty="0" smtClean="0"/>
              <a:t>Основная характеристика – 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емкость</a:t>
            </a:r>
            <a:r>
              <a:rPr lang="ru-RU" sz="2000" dirty="0" smtClean="0"/>
              <a:t> (Мб, Гб). </a:t>
            </a:r>
          </a:p>
          <a:p>
            <a:endParaRPr lang="ru-RU" sz="800" dirty="0"/>
          </a:p>
          <a:p>
            <a:pPr algn="ctr"/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Внутренняя </a:t>
            </a: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память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2000" b="1" dirty="0"/>
              <a:t> </a:t>
            </a:r>
            <a:endParaRPr lang="ru-RU" sz="2000" dirty="0"/>
          </a:p>
          <a:p>
            <a:pPr algn="ctr"/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оперативная</a:t>
            </a:r>
            <a:r>
              <a:rPr lang="ru-RU" sz="2000" b="1" dirty="0"/>
              <a:t>	</a:t>
            </a:r>
            <a:r>
              <a:rPr lang="ru-RU" sz="2000" b="1" dirty="0" smtClean="0"/>
              <a:t>			</a:t>
            </a:r>
            <a:r>
              <a:rPr lang="ru-RU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постоянная</a:t>
            </a:r>
          </a:p>
          <a:p>
            <a:r>
              <a:rPr lang="ru-RU" sz="2000" b="1" dirty="0" smtClean="0"/>
              <a:t> </a:t>
            </a:r>
            <a:endParaRPr lang="ru-RU" sz="20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1735776" y="4048898"/>
            <a:ext cx="1224136" cy="216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69437" y="4064558"/>
            <a:ext cx="1368152" cy="2880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95536" y="4797152"/>
            <a:ext cx="3600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предназначена </a:t>
            </a:r>
            <a:r>
              <a:rPr lang="ru-RU" sz="2000" dirty="0"/>
              <a:t>для записи, считывания и хранения выполняемых программ и </a:t>
            </a:r>
            <a:r>
              <a:rPr lang="ru-RU" sz="2000" dirty="0" smtClean="0"/>
              <a:t>данных; </a:t>
            </a:r>
            <a:br>
              <a:rPr lang="ru-RU" sz="2000" dirty="0" smtClean="0"/>
            </a:br>
            <a:r>
              <a:rPr lang="ru-RU" sz="2000" dirty="0" smtClean="0"/>
              <a:t>является </a:t>
            </a:r>
            <a:r>
              <a:rPr lang="ru-RU" sz="2000" dirty="0"/>
              <a:t>энергозависимой,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4725144"/>
            <a:ext cx="35952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</a:t>
            </a:r>
            <a:r>
              <a:rPr lang="ru-RU" sz="2000" dirty="0" smtClean="0"/>
              <a:t>одержит информацию, необходимую для первоначальной загрузки компьютера;</a:t>
            </a:r>
            <a:br>
              <a:rPr lang="ru-RU" sz="2000" dirty="0" smtClean="0"/>
            </a:br>
            <a:r>
              <a:rPr lang="ru-RU" sz="2000" dirty="0" smtClean="0"/>
              <a:t> является энергонезависимой</a:t>
            </a:r>
            <a:r>
              <a:rPr lang="ru-RU" sz="2000" dirty="0"/>
              <a:t>,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0653" y="1340768"/>
            <a:ext cx="1758330" cy="112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1393" y="2821809"/>
            <a:ext cx="2107512" cy="12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5892" y="4461287"/>
            <a:ext cx="1243013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6984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4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Диктант</a:t>
            </a:r>
          </a:p>
          <a:p>
            <a:pPr algn="ctr"/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2800" i="1" dirty="0"/>
              <a:t>Диктант состоит из </a:t>
            </a:r>
            <a:r>
              <a:rPr lang="ru-RU" sz="2800" i="1" dirty="0" smtClean="0"/>
              <a:t>10 </a:t>
            </a:r>
            <a:r>
              <a:rPr lang="ru-RU" sz="2800" i="1" dirty="0"/>
              <a:t>утверждений, на которые следует ответить &lt;да&gt; или &lt;нет&gt;, записав соответственно </a:t>
            </a:r>
            <a:r>
              <a:rPr lang="ru-RU" sz="28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единицу</a:t>
            </a:r>
            <a:r>
              <a:rPr lang="ru-RU" sz="2800" i="1" dirty="0"/>
              <a:t> или </a:t>
            </a:r>
            <a:r>
              <a:rPr lang="ru-RU" sz="28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ноль</a:t>
            </a:r>
            <a:r>
              <a:rPr lang="ru-RU" sz="2800" i="1" dirty="0"/>
              <a:t> в проверочном </a:t>
            </a:r>
            <a:r>
              <a:rPr lang="ru-RU" sz="2800" i="1" dirty="0" smtClean="0"/>
              <a:t>бланке.</a:t>
            </a:r>
          </a:p>
          <a:p>
            <a:endParaRPr lang="ru-RU" sz="2800" dirty="0"/>
          </a:p>
          <a:p>
            <a:pPr algn="ctr"/>
            <a:r>
              <a:rPr lang="ru-RU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Исправления </a:t>
            </a:r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исключаются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15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136904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Компьютер - это универсальное устройство для автоматической работы с различными видами информации. 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Архитектура компьютера - это описание структуры и функций компьютера на уровне, достаточном для понимания принципов его работы. 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Информационная магистраль – это количество разрядов, одновременно передающихся по проводам.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Энергозависимое электронное устройство для хранения данных, с которыми процессор работает в текущий момент времени, называется оперативной памятью компьютера (ОЗУ).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Оперативная память (ОЗУ) компьютера хранит информацию независимо от того, работает компьютер или нет.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Постоянная память (ПЗУ) компьютера хранит используемую в данный момент времени программу и обрабатываемые данные.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Постоянная память (ПЗУ) компьютера является внутренней и энергонезависимой памятью.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Микропроцессор предназначен для подключения периферийных устройств вычислительной машины к информационной магистрали.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 Модульный принцип позволяет каждому самостоятельно комплектовать нужную конфигурацию и производить модернизацию компьютера.</a:t>
            </a:r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</a:pPr>
            <a:r>
              <a:rPr lang="ru-RU" dirty="0"/>
              <a:t>Основная характеристика оперативной памяти – тактовая частота.</a:t>
            </a:r>
          </a:p>
        </p:txBody>
      </p:sp>
    </p:spTree>
    <p:extLst>
      <p:ext uri="{BB962C8B-B14F-4D97-AF65-F5344CB8AC3E}">
        <p14:creationId xmlns:p14="http://schemas.microsoft.com/office/powerpoint/2010/main" xmlns="" val="66278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51519" y="1052736"/>
            <a:ext cx="856895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Домашнее задание. 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/>
              <a:t>Цветкова М.С. Информатика и ИКТ, стр. 138-142</a:t>
            </a:r>
          </a:p>
          <a:p>
            <a:endParaRPr lang="ru-RU" sz="2800" dirty="0"/>
          </a:p>
          <a:p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Внеаудиторная самостоятельная работа.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/>
              <a:t>Подготовка реферата и сообщения по одной из тем:</a:t>
            </a:r>
          </a:p>
          <a:p>
            <a:endParaRPr lang="ru-RU" sz="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«Многообразие современных компьютеров»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«Организация рабочего места пользователя ЭВМ»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 smtClean="0"/>
              <a:t>«История развития компьютерных систем»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47434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235</TotalTime>
  <Words>481</Words>
  <Application>Microsoft Office PowerPoint</Application>
  <PresentationFormat>Экран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Тема 3. Средства информационных и коммуникационных технологий.</vt:lpstr>
      <vt:lpstr>Слайд 2</vt:lpstr>
      <vt:lpstr>Архитектура компьютеров. Основные характеристики компьютеров. Многообразие компьютеров.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3. Средства информационных и коммуникационных технологий</dc:title>
  <dc:creator>PetrovaVV</dc:creator>
  <cp:lastModifiedBy>Кошка Диана</cp:lastModifiedBy>
  <cp:revision>39</cp:revision>
  <dcterms:created xsi:type="dcterms:W3CDTF">2016-05-19T07:35:04Z</dcterms:created>
  <dcterms:modified xsi:type="dcterms:W3CDTF">2020-02-16T18:00:52Z</dcterms:modified>
</cp:coreProperties>
</file>